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9.jpg" ContentType="image/png"/>
  <Override PartName="/ppt/media/image20.jpg" ContentType="image/png"/>
  <Override PartName="/ppt/media/image21.jpg" ContentType="image/png"/>
  <Override PartName="/ppt/media/image22.jpg" ContentType="image/png"/>
  <Override PartName="/ppt/media/image23.jpg" ContentType="image/png"/>
  <Override PartName="/ppt/media/image24.jpg" ContentType="image/png"/>
  <Override PartName="/ppt/media/image25.jpg" ContentType="image/png"/>
  <Override PartName="/ppt/media/image26.jpg" ContentType="image/png"/>
  <Override PartName="/ppt/media/image27.jpg" ContentType="image/png"/>
  <Override PartName="/ppt/media/image28.jpg" ContentType="image/png"/>
  <Override PartName="/ppt/media/image29.jpg" ContentType="image/png"/>
  <Override PartName="/ppt/media/image30.jpg" ContentType="image/png"/>
  <Override PartName="/ppt/media/image31.jpg" ContentType="image/png"/>
  <Override PartName="/ppt/media/image32.jpg" ContentType="image/pn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media/image54.jpg" ContentType="image/png"/>
  <Override PartName="/ppt/media/image55.jpg" ContentType="image/png"/>
  <Override PartName="/ppt/media/image56.jpg" ContentType="image/png"/>
  <Override PartName="/ppt/media/image57.jpg" ContentType="image/png"/>
  <Override PartName="/ppt/media/image58.jpg" ContentType="image/png"/>
  <Override PartName="/ppt/media/image59.jpg" ContentType="image/png"/>
  <Override PartName="/ppt/media/image60.jpg" ContentType="image/png"/>
  <Override PartName="/ppt/media/image61.jpg" ContentType="image/png"/>
  <Override PartName="/ppt/media/image6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4"/>
  </p:sldMasterIdLst>
  <p:notesMasterIdLst>
    <p:notesMasterId r:id="rId63"/>
  </p:notesMasterIdLst>
  <p:sldIdLst>
    <p:sldId id="277" r:id="rId15"/>
    <p:sldId id="280" r:id="rId16"/>
    <p:sldId id="307" r:id="rId17"/>
    <p:sldId id="308" r:id="rId18"/>
    <p:sldId id="312" r:id="rId19"/>
    <p:sldId id="268" r:id="rId20"/>
    <p:sldId id="309" r:id="rId21"/>
    <p:sldId id="269" r:id="rId22"/>
    <p:sldId id="311" r:id="rId23"/>
    <p:sldId id="286" r:id="rId24"/>
    <p:sldId id="310" r:id="rId25"/>
    <p:sldId id="313" r:id="rId26"/>
    <p:sldId id="314" r:id="rId27"/>
    <p:sldId id="256" r:id="rId28"/>
    <p:sldId id="257" r:id="rId29"/>
    <p:sldId id="258" r:id="rId30"/>
    <p:sldId id="274" r:id="rId31"/>
    <p:sldId id="267" r:id="rId32"/>
    <p:sldId id="283" r:id="rId33"/>
    <p:sldId id="259" r:id="rId34"/>
    <p:sldId id="287" r:id="rId35"/>
    <p:sldId id="260" r:id="rId36"/>
    <p:sldId id="276" r:id="rId37"/>
    <p:sldId id="284" r:id="rId38"/>
    <p:sldId id="285" r:id="rId39"/>
    <p:sldId id="261" r:id="rId40"/>
    <p:sldId id="265" r:id="rId41"/>
    <p:sldId id="324" r:id="rId42"/>
    <p:sldId id="282" r:id="rId43"/>
    <p:sldId id="323" r:id="rId44"/>
    <p:sldId id="299" r:id="rId45"/>
    <p:sldId id="315" r:id="rId46"/>
    <p:sldId id="319" r:id="rId47"/>
    <p:sldId id="321" r:id="rId48"/>
    <p:sldId id="320" r:id="rId49"/>
    <p:sldId id="322" r:id="rId50"/>
    <p:sldId id="326" r:id="rId51"/>
    <p:sldId id="298" r:id="rId52"/>
    <p:sldId id="297" r:id="rId53"/>
    <p:sldId id="294" r:id="rId54"/>
    <p:sldId id="301" r:id="rId55"/>
    <p:sldId id="300" r:id="rId56"/>
    <p:sldId id="290" r:id="rId57"/>
    <p:sldId id="293" r:id="rId58"/>
    <p:sldId id="304" r:id="rId59"/>
    <p:sldId id="292" r:id="rId60"/>
    <p:sldId id="291" r:id="rId61"/>
    <p:sldId id="279" r:id="rId6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notesMaster" Target="notesMasters/notesMaster1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customXml" Target="../customXml/item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theme" Target="theme/theme1.xml"/><Relationship Id="rId5" Type="http://schemas.openxmlformats.org/officeDocument/2006/relationships/customXml" Target="../customXml/item5.xml"/><Relationship Id="rId61" Type="http://schemas.openxmlformats.org/officeDocument/2006/relationships/slide" Target="slides/slide47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presProps" Target="presProps.xml"/><Relationship Id="rId8" Type="http://schemas.openxmlformats.org/officeDocument/2006/relationships/customXml" Target="../customXml/item8.xml"/><Relationship Id="rId51" Type="http://schemas.openxmlformats.org/officeDocument/2006/relationships/slide" Target="slides/slide37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tableStyles" Target="tableStyle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customXml" Target="../customXml/item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slide" Target="slides/slide4.xml"/><Relationship Id="rId39" Type="http://schemas.openxmlformats.org/officeDocument/2006/relationships/slide" Target="slides/slide2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8580DC-D819-4A60-BB61-CAA40BDF011F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334FD8-2B03-4A36-B169-5678589BB2E1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dirty="0"/>
            <a:t>Envolvimento Cutâneo: Presente em 75-90% dos casos. </a:t>
          </a:r>
          <a:endParaRPr lang="en-US" dirty="0"/>
        </a:p>
      </dgm:t>
    </dgm:pt>
    <dgm:pt modelId="{477F478B-9725-4551-BDEB-EAF2E55C0FDA}" type="parTrans" cxnId="{D8CF526C-B1D1-4E9B-BD5A-628D5FCABD14}">
      <dgm:prSet/>
      <dgm:spPr/>
      <dgm:t>
        <a:bodyPr/>
        <a:lstStyle/>
        <a:p>
          <a:endParaRPr lang="en-US"/>
        </a:p>
      </dgm:t>
    </dgm:pt>
    <dgm:pt modelId="{7CB8BADF-1D18-4BA6-98D9-F123F27A4E23}" type="sibTrans" cxnId="{D8CF526C-B1D1-4E9B-BD5A-628D5FCABD14}">
      <dgm:prSet/>
      <dgm:spPr/>
      <dgm:t>
        <a:bodyPr/>
        <a:lstStyle/>
        <a:p>
          <a:endParaRPr lang="en-US"/>
        </a:p>
      </dgm:t>
    </dgm:pt>
    <dgm:pt modelId="{84CC9BAD-2611-4031-96D4-1168DFCD4E29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Envolvimento Sistêmico:    Pode envolver medula óssea, sangue periférico, linfonodos e SNC. </a:t>
          </a:r>
          <a:endParaRPr lang="en-US"/>
        </a:p>
      </dgm:t>
    </dgm:pt>
    <dgm:pt modelId="{08285F56-7146-4EFE-8EC0-D8E45F46A19F}" type="parTrans" cxnId="{F58132AD-0C64-414B-BFA2-994E21FD1544}">
      <dgm:prSet/>
      <dgm:spPr/>
      <dgm:t>
        <a:bodyPr/>
        <a:lstStyle/>
        <a:p>
          <a:endParaRPr lang="en-US"/>
        </a:p>
      </dgm:t>
    </dgm:pt>
    <dgm:pt modelId="{0E1519A6-8658-4445-B575-8005804DC802}" type="sibTrans" cxnId="{F58132AD-0C64-414B-BFA2-994E21FD1544}">
      <dgm:prSet/>
      <dgm:spPr/>
      <dgm:t>
        <a:bodyPr/>
        <a:lstStyle/>
        <a:p>
          <a:endParaRPr lang="en-US"/>
        </a:p>
      </dgm:t>
    </dgm:pt>
    <dgm:pt modelId="{75223306-2ED2-4B54-B10D-AA23C6F4BDBD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dirty="0"/>
            <a:t>Sintomas: febre, fadiga e </a:t>
          </a:r>
          <a:r>
            <a:rPr lang="pt-BR" dirty="0" err="1"/>
            <a:t>organomegalia</a:t>
          </a:r>
          <a:r>
            <a:rPr lang="pt-BR" dirty="0"/>
            <a:t>.</a:t>
          </a:r>
          <a:endParaRPr lang="en-US" dirty="0"/>
        </a:p>
      </dgm:t>
    </dgm:pt>
    <dgm:pt modelId="{496D5F14-D7CC-49AF-AF36-72F2F702A5A7}" type="parTrans" cxnId="{12FCA1F7-DBFE-4E51-9F26-F0C383BBF179}">
      <dgm:prSet/>
      <dgm:spPr/>
      <dgm:t>
        <a:bodyPr/>
        <a:lstStyle/>
        <a:p>
          <a:endParaRPr lang="en-US"/>
        </a:p>
      </dgm:t>
    </dgm:pt>
    <dgm:pt modelId="{03040869-FF95-4E5D-B1BF-FA7EF79BBCB7}" type="sibTrans" cxnId="{12FCA1F7-DBFE-4E51-9F26-F0C383BBF179}">
      <dgm:prSet/>
      <dgm:spPr/>
      <dgm:t>
        <a:bodyPr/>
        <a:lstStyle/>
        <a:p>
          <a:endParaRPr lang="en-US"/>
        </a:p>
      </dgm:t>
    </dgm:pt>
    <dgm:pt modelId="{5130AD02-1226-4A28-B8E8-ACEAA073ADDB}" type="pres">
      <dgm:prSet presAssocID="{308580DC-D819-4A60-BB61-CAA40BDF011F}" presName="root" presStyleCnt="0">
        <dgm:presLayoutVars>
          <dgm:dir/>
          <dgm:resizeHandles val="exact"/>
        </dgm:presLayoutVars>
      </dgm:prSet>
      <dgm:spPr/>
    </dgm:pt>
    <dgm:pt modelId="{0C068993-54D2-4D87-914D-9711B180E3B6}" type="pres">
      <dgm:prSet presAssocID="{26334FD8-2B03-4A36-B169-5678589BB2E1}" presName="compNode" presStyleCnt="0"/>
      <dgm:spPr/>
    </dgm:pt>
    <dgm:pt modelId="{37727318-C0EC-496C-B678-83433221E5B2}" type="pres">
      <dgm:prSet presAssocID="{26334FD8-2B03-4A36-B169-5678589BB2E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mpressão digital estrutura de tópicos"/>
        </a:ext>
      </dgm:extLst>
    </dgm:pt>
    <dgm:pt modelId="{F342A8AF-AEC0-434B-80D8-B26D48CA3865}" type="pres">
      <dgm:prSet presAssocID="{26334FD8-2B03-4A36-B169-5678589BB2E1}" presName="spaceRect" presStyleCnt="0"/>
      <dgm:spPr/>
    </dgm:pt>
    <dgm:pt modelId="{CB01E74C-6683-40A1-AFA0-01AF3FA406DB}" type="pres">
      <dgm:prSet presAssocID="{26334FD8-2B03-4A36-B169-5678589BB2E1}" presName="textRect" presStyleLbl="revTx" presStyleIdx="0" presStyleCnt="3">
        <dgm:presLayoutVars>
          <dgm:chMax val="1"/>
          <dgm:chPref val="1"/>
        </dgm:presLayoutVars>
      </dgm:prSet>
      <dgm:spPr/>
    </dgm:pt>
    <dgm:pt modelId="{E0C9FBB5-08AC-4FFC-AF9B-08180D1B7A5E}" type="pres">
      <dgm:prSet presAssocID="{7CB8BADF-1D18-4BA6-98D9-F123F27A4E23}" presName="sibTrans" presStyleCnt="0"/>
      <dgm:spPr/>
    </dgm:pt>
    <dgm:pt modelId="{669CE961-EA9B-4896-AB5D-E69D71384B76}" type="pres">
      <dgm:prSet presAssocID="{84CC9BAD-2611-4031-96D4-1168DFCD4E29}" presName="compNode" presStyleCnt="0"/>
      <dgm:spPr/>
    </dgm:pt>
    <dgm:pt modelId="{D92D3C46-37CC-4A64-B9A9-3024C33C63D4}" type="pres">
      <dgm:prSet presAssocID="{84CC9BAD-2611-4031-96D4-1168DFCD4E2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squeleto estrutura de tópicos"/>
        </a:ext>
      </dgm:extLst>
    </dgm:pt>
    <dgm:pt modelId="{566F28E1-2390-4593-A755-CF40C15A97C6}" type="pres">
      <dgm:prSet presAssocID="{84CC9BAD-2611-4031-96D4-1168DFCD4E29}" presName="spaceRect" presStyleCnt="0"/>
      <dgm:spPr/>
    </dgm:pt>
    <dgm:pt modelId="{234B4703-B547-4076-9139-3F5BDFAC2F3B}" type="pres">
      <dgm:prSet presAssocID="{84CC9BAD-2611-4031-96D4-1168DFCD4E29}" presName="textRect" presStyleLbl="revTx" presStyleIdx="1" presStyleCnt="3">
        <dgm:presLayoutVars>
          <dgm:chMax val="1"/>
          <dgm:chPref val="1"/>
        </dgm:presLayoutVars>
      </dgm:prSet>
      <dgm:spPr/>
    </dgm:pt>
    <dgm:pt modelId="{F56C12E6-009E-40AE-8872-45A703BCBFAF}" type="pres">
      <dgm:prSet presAssocID="{0E1519A6-8658-4445-B575-8005804DC802}" presName="sibTrans" presStyleCnt="0"/>
      <dgm:spPr/>
    </dgm:pt>
    <dgm:pt modelId="{6888DB27-ACE9-493F-996F-43728C211E53}" type="pres">
      <dgm:prSet presAssocID="{75223306-2ED2-4B54-B10D-AA23C6F4BDBD}" presName="compNode" presStyleCnt="0"/>
      <dgm:spPr/>
    </dgm:pt>
    <dgm:pt modelId="{9EC8D289-57D9-4DA6-940F-99E7B08A5788}" type="pres">
      <dgm:prSet presAssocID="{75223306-2ED2-4B54-B10D-AA23C6F4BDB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stetoscópio"/>
        </a:ext>
      </dgm:extLst>
    </dgm:pt>
    <dgm:pt modelId="{11ADF9CB-B364-4B25-B0F5-6A9D1F0D1453}" type="pres">
      <dgm:prSet presAssocID="{75223306-2ED2-4B54-B10D-AA23C6F4BDBD}" presName="spaceRect" presStyleCnt="0"/>
      <dgm:spPr/>
    </dgm:pt>
    <dgm:pt modelId="{2815AE49-7601-4C4F-A104-7AE60259D862}" type="pres">
      <dgm:prSet presAssocID="{75223306-2ED2-4B54-B10D-AA23C6F4BDBD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49D980B-6008-4EEC-B34C-5909D1C28F9E}" type="presOf" srcId="{308580DC-D819-4A60-BB61-CAA40BDF011F}" destId="{5130AD02-1226-4A28-B8E8-ACEAA073ADDB}" srcOrd="0" destOrd="0" presId="urn:microsoft.com/office/officeart/2018/2/layout/IconLabelList"/>
    <dgm:cxn modelId="{7F3E6F5D-FD38-4330-960B-35EFA33576E3}" type="presOf" srcId="{75223306-2ED2-4B54-B10D-AA23C6F4BDBD}" destId="{2815AE49-7601-4C4F-A104-7AE60259D862}" srcOrd="0" destOrd="0" presId="urn:microsoft.com/office/officeart/2018/2/layout/IconLabelList"/>
    <dgm:cxn modelId="{98104864-4690-44D2-A4BC-5968B1F2011A}" type="presOf" srcId="{84CC9BAD-2611-4031-96D4-1168DFCD4E29}" destId="{234B4703-B547-4076-9139-3F5BDFAC2F3B}" srcOrd="0" destOrd="0" presId="urn:microsoft.com/office/officeart/2018/2/layout/IconLabelList"/>
    <dgm:cxn modelId="{D8CF526C-B1D1-4E9B-BD5A-628D5FCABD14}" srcId="{308580DC-D819-4A60-BB61-CAA40BDF011F}" destId="{26334FD8-2B03-4A36-B169-5678589BB2E1}" srcOrd="0" destOrd="0" parTransId="{477F478B-9725-4551-BDEB-EAF2E55C0FDA}" sibTransId="{7CB8BADF-1D18-4BA6-98D9-F123F27A4E23}"/>
    <dgm:cxn modelId="{F58132AD-0C64-414B-BFA2-994E21FD1544}" srcId="{308580DC-D819-4A60-BB61-CAA40BDF011F}" destId="{84CC9BAD-2611-4031-96D4-1168DFCD4E29}" srcOrd="1" destOrd="0" parTransId="{08285F56-7146-4EFE-8EC0-D8E45F46A19F}" sibTransId="{0E1519A6-8658-4445-B575-8005804DC802}"/>
    <dgm:cxn modelId="{E63A7FEB-4DAC-4937-ACA3-0E711BDBA172}" type="presOf" srcId="{26334FD8-2B03-4A36-B169-5678589BB2E1}" destId="{CB01E74C-6683-40A1-AFA0-01AF3FA406DB}" srcOrd="0" destOrd="0" presId="urn:microsoft.com/office/officeart/2018/2/layout/IconLabelList"/>
    <dgm:cxn modelId="{12FCA1F7-DBFE-4E51-9F26-F0C383BBF179}" srcId="{308580DC-D819-4A60-BB61-CAA40BDF011F}" destId="{75223306-2ED2-4B54-B10D-AA23C6F4BDBD}" srcOrd="2" destOrd="0" parTransId="{496D5F14-D7CC-49AF-AF36-72F2F702A5A7}" sibTransId="{03040869-FF95-4E5D-B1BF-FA7EF79BBCB7}"/>
    <dgm:cxn modelId="{2647B4E2-53CE-496A-8EC9-77F758A9DAC6}" type="presParOf" srcId="{5130AD02-1226-4A28-B8E8-ACEAA073ADDB}" destId="{0C068993-54D2-4D87-914D-9711B180E3B6}" srcOrd="0" destOrd="0" presId="urn:microsoft.com/office/officeart/2018/2/layout/IconLabelList"/>
    <dgm:cxn modelId="{E5488337-33DF-4FF3-81A1-9F4DBDB1B928}" type="presParOf" srcId="{0C068993-54D2-4D87-914D-9711B180E3B6}" destId="{37727318-C0EC-496C-B678-83433221E5B2}" srcOrd="0" destOrd="0" presId="urn:microsoft.com/office/officeart/2018/2/layout/IconLabelList"/>
    <dgm:cxn modelId="{6B48AFA6-E87A-4225-9783-84EB8F031119}" type="presParOf" srcId="{0C068993-54D2-4D87-914D-9711B180E3B6}" destId="{F342A8AF-AEC0-434B-80D8-B26D48CA3865}" srcOrd="1" destOrd="0" presId="urn:microsoft.com/office/officeart/2018/2/layout/IconLabelList"/>
    <dgm:cxn modelId="{6A242D7A-DDFC-4410-8C92-9F3CF93854D1}" type="presParOf" srcId="{0C068993-54D2-4D87-914D-9711B180E3B6}" destId="{CB01E74C-6683-40A1-AFA0-01AF3FA406DB}" srcOrd="2" destOrd="0" presId="urn:microsoft.com/office/officeart/2018/2/layout/IconLabelList"/>
    <dgm:cxn modelId="{CD833FE1-1620-4279-BD8C-4CC9BB5BD355}" type="presParOf" srcId="{5130AD02-1226-4A28-B8E8-ACEAA073ADDB}" destId="{E0C9FBB5-08AC-4FFC-AF9B-08180D1B7A5E}" srcOrd="1" destOrd="0" presId="urn:microsoft.com/office/officeart/2018/2/layout/IconLabelList"/>
    <dgm:cxn modelId="{09890DAB-1695-49FF-BDB6-B40F24B9B8EB}" type="presParOf" srcId="{5130AD02-1226-4A28-B8E8-ACEAA073ADDB}" destId="{669CE961-EA9B-4896-AB5D-E69D71384B76}" srcOrd="2" destOrd="0" presId="urn:microsoft.com/office/officeart/2018/2/layout/IconLabelList"/>
    <dgm:cxn modelId="{C32CD486-C3EB-43B9-A874-06B1C391CC5B}" type="presParOf" srcId="{669CE961-EA9B-4896-AB5D-E69D71384B76}" destId="{D92D3C46-37CC-4A64-B9A9-3024C33C63D4}" srcOrd="0" destOrd="0" presId="urn:microsoft.com/office/officeart/2018/2/layout/IconLabelList"/>
    <dgm:cxn modelId="{D72093C4-EF0B-4313-B453-296212B9E0B0}" type="presParOf" srcId="{669CE961-EA9B-4896-AB5D-E69D71384B76}" destId="{566F28E1-2390-4593-A755-CF40C15A97C6}" srcOrd="1" destOrd="0" presId="urn:microsoft.com/office/officeart/2018/2/layout/IconLabelList"/>
    <dgm:cxn modelId="{19E3088E-2086-4DA1-BF30-4F752250F64F}" type="presParOf" srcId="{669CE961-EA9B-4896-AB5D-E69D71384B76}" destId="{234B4703-B547-4076-9139-3F5BDFAC2F3B}" srcOrd="2" destOrd="0" presId="urn:microsoft.com/office/officeart/2018/2/layout/IconLabelList"/>
    <dgm:cxn modelId="{AE102C65-6B61-4662-8257-90925F8ADA9C}" type="presParOf" srcId="{5130AD02-1226-4A28-B8E8-ACEAA073ADDB}" destId="{F56C12E6-009E-40AE-8872-45A703BCBFAF}" srcOrd="3" destOrd="0" presId="urn:microsoft.com/office/officeart/2018/2/layout/IconLabelList"/>
    <dgm:cxn modelId="{A69556B1-9C6D-45C4-9E89-BCB3E82E32BE}" type="presParOf" srcId="{5130AD02-1226-4A28-B8E8-ACEAA073ADDB}" destId="{6888DB27-ACE9-493F-996F-43728C211E53}" srcOrd="4" destOrd="0" presId="urn:microsoft.com/office/officeart/2018/2/layout/IconLabelList"/>
    <dgm:cxn modelId="{F3EE335F-26A9-4D0C-B981-61D01293206B}" type="presParOf" srcId="{6888DB27-ACE9-493F-996F-43728C211E53}" destId="{9EC8D289-57D9-4DA6-940F-99E7B08A5788}" srcOrd="0" destOrd="0" presId="urn:microsoft.com/office/officeart/2018/2/layout/IconLabelList"/>
    <dgm:cxn modelId="{48399EDB-6F77-4F8D-877B-160866EEBAF7}" type="presParOf" srcId="{6888DB27-ACE9-493F-996F-43728C211E53}" destId="{11ADF9CB-B364-4B25-B0F5-6A9D1F0D1453}" srcOrd="1" destOrd="0" presId="urn:microsoft.com/office/officeart/2018/2/layout/IconLabelList"/>
    <dgm:cxn modelId="{5E770F31-3FB4-4631-9E51-F32F1990009B}" type="presParOf" srcId="{6888DB27-ACE9-493F-996F-43728C211E53}" destId="{2815AE49-7601-4C4F-A104-7AE60259D86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727318-C0EC-496C-B678-83433221E5B2}">
      <dsp:nvSpPr>
        <dsp:cNvPr id="0" name=""/>
        <dsp:cNvSpPr/>
      </dsp:nvSpPr>
      <dsp:spPr>
        <a:xfrm>
          <a:off x="1203995" y="250423"/>
          <a:ext cx="768076" cy="76807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01E74C-6683-40A1-AFA0-01AF3FA406DB}">
      <dsp:nvSpPr>
        <dsp:cNvPr id="0" name=""/>
        <dsp:cNvSpPr/>
      </dsp:nvSpPr>
      <dsp:spPr>
        <a:xfrm>
          <a:off x="734615" y="1279580"/>
          <a:ext cx="1706835" cy="682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Envolvimento Cutâneo: Presente em 75-90% dos casos. </a:t>
          </a:r>
          <a:endParaRPr lang="en-US" sz="1100" kern="1200" dirty="0"/>
        </a:p>
      </dsp:txBody>
      <dsp:txXfrm>
        <a:off x="734615" y="1279580"/>
        <a:ext cx="1706835" cy="682734"/>
      </dsp:txXfrm>
    </dsp:sp>
    <dsp:sp modelId="{D92D3C46-37CC-4A64-B9A9-3024C33C63D4}">
      <dsp:nvSpPr>
        <dsp:cNvPr id="0" name=""/>
        <dsp:cNvSpPr/>
      </dsp:nvSpPr>
      <dsp:spPr>
        <a:xfrm>
          <a:off x="3209528" y="250423"/>
          <a:ext cx="768076" cy="76807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4B4703-B547-4076-9139-3F5BDFAC2F3B}">
      <dsp:nvSpPr>
        <dsp:cNvPr id="0" name=""/>
        <dsp:cNvSpPr/>
      </dsp:nvSpPr>
      <dsp:spPr>
        <a:xfrm>
          <a:off x="2740148" y="1279580"/>
          <a:ext cx="1706835" cy="682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/>
            <a:t>Envolvimento Sistêmico:    Pode envolver medula óssea, sangue periférico, linfonodos e SNC. </a:t>
          </a:r>
          <a:endParaRPr lang="en-US" sz="1100" kern="1200"/>
        </a:p>
      </dsp:txBody>
      <dsp:txXfrm>
        <a:off x="2740148" y="1279580"/>
        <a:ext cx="1706835" cy="682734"/>
      </dsp:txXfrm>
    </dsp:sp>
    <dsp:sp modelId="{9EC8D289-57D9-4DA6-940F-99E7B08A5788}">
      <dsp:nvSpPr>
        <dsp:cNvPr id="0" name=""/>
        <dsp:cNvSpPr/>
      </dsp:nvSpPr>
      <dsp:spPr>
        <a:xfrm>
          <a:off x="2206761" y="2389023"/>
          <a:ext cx="768076" cy="76807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15AE49-7601-4C4F-A104-7AE60259D862}">
      <dsp:nvSpPr>
        <dsp:cNvPr id="0" name=""/>
        <dsp:cNvSpPr/>
      </dsp:nvSpPr>
      <dsp:spPr>
        <a:xfrm>
          <a:off x="1737382" y="3418179"/>
          <a:ext cx="1706835" cy="682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Sintomas: febre, fadiga e </a:t>
          </a:r>
          <a:r>
            <a:rPr lang="pt-BR" sz="1100" kern="1200" dirty="0" err="1"/>
            <a:t>organomegalia</a:t>
          </a:r>
          <a:r>
            <a:rPr lang="pt-BR" sz="1100" kern="1200" dirty="0"/>
            <a:t>.</a:t>
          </a:r>
          <a:endParaRPr lang="en-US" sz="1100" kern="1200" dirty="0"/>
        </a:p>
      </dsp:txBody>
      <dsp:txXfrm>
        <a:off x="1737382" y="3418179"/>
        <a:ext cx="1706835" cy="6827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126F8-5F2F-4231-8A65-20DC0E9AE4B4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6DAFF-9BC4-45BD-A375-AA9E364970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6473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6DAFF-9BC4-45BD-A375-AA9E36497057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2962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../customXml/item7.xml"/><Relationship Id="rId7" Type="http://schemas.openxmlformats.org/officeDocument/2006/relationships/image" Target="../media/image3.png"/><Relationship Id="rId2" Type="http://schemas.openxmlformats.org/officeDocument/2006/relationships/customXml" Target="../../customXml/item13.xml"/><Relationship Id="rId1" Type="http://schemas.openxmlformats.org/officeDocument/2006/relationships/customXml" Target="../../customXml/item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customXml" Target="../../customXml/item9.xml"/><Relationship Id="rId7" Type="http://schemas.openxmlformats.org/officeDocument/2006/relationships/image" Target="../media/image9.png"/><Relationship Id="rId2" Type="http://schemas.openxmlformats.org/officeDocument/2006/relationships/customXml" Target="../../customXml/item1.xml"/><Relationship Id="rId1" Type="http://schemas.openxmlformats.org/officeDocument/2006/relationships/customXml" Target="../../customXml/item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B6B1F-C08B-B2B1-22E5-FA4484CD45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BEA6A65-763C-7ABC-8902-FDE75F493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9B73F23-FFC7-0AAE-062D-2FF4F8F4A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BDF8A-B7AC-405E-AAF2-65E5AB5EA2D3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69F1F36-A373-AF44-FFC8-122A6B1CD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25557C-DCF8-E370-5158-568687E6B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E22B-ABA9-4E68-A482-C1D7AB99BC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4770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1DA8D1-8120-5B26-1A76-8A1C3B5A4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14C2294-6394-9D2A-C7E5-4438EB6ED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29EF4AB-252E-E66F-70CD-5C84497B4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BDF8A-B7AC-405E-AAF2-65E5AB5EA2D3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13C7B2-5873-7F1D-98FC-7E2C6E4C3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5471E6-439D-B905-E024-5E8FFD272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E22B-ABA9-4E68-A482-C1D7AB99BC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9118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1F3ED2C-B32F-75E7-D18B-638E7D1E72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2FA6984-23FF-0775-979C-A660BE0C6D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22130A-FD50-CD1C-F1EE-8A102847F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BDF8A-B7AC-405E-AAF2-65E5AB5EA2D3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FD4195-2EA0-0209-5179-7818B5D9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74B9B9-C4C5-E394-405B-ED53A8066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E22B-ABA9-4E68-A482-C1D7AB99BC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283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5005" y="2748521"/>
            <a:ext cx="9144000" cy="16050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6134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5" y="452432"/>
            <a:ext cx="5562475" cy="142399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451" y="6073277"/>
            <a:ext cx="817060" cy="64343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324" y="4749800"/>
            <a:ext cx="670796" cy="108585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5041665"/>
            <a:ext cx="900060" cy="29709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5477080"/>
            <a:ext cx="900060" cy="296937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69433" y="4999567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975951" y="5427942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990987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81921"/>
            <a:ext cx="9144000" cy="7566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6267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66" y="490473"/>
            <a:ext cx="6355469" cy="1673607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4895850" y="5935133"/>
            <a:ext cx="2400300" cy="931333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399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884" y="300292"/>
            <a:ext cx="10858233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42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666750" y="2025445"/>
            <a:ext cx="10858500" cy="32841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000"/>
              </a:lnSpc>
              <a:spcBef>
                <a:spcPts val="1600"/>
              </a:spcBef>
              <a:buNone/>
              <a:defRPr sz="3334">
                <a:solidFill>
                  <a:schemeClr val="bg1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11281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F15DD7-F507-BE49-8121-47D98CFEF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14C4506-F937-618D-39EB-D26123A55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4EB489D-0983-E960-A840-C871C9954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BDF8A-B7AC-405E-AAF2-65E5AB5EA2D3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A9CE6A8-08B9-BCE7-21BA-681C0006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0A1CC5-FDBE-5BFE-C789-4DA8FB5F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E22B-ABA9-4E68-A482-C1D7AB99BC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473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213D6D-C71A-90D8-7FC6-4FFADA164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73BDC9F-D017-D07B-37D3-3BB8314E3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979342-54E3-CE67-0779-6B1C6EEDF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BDF8A-B7AC-405E-AAF2-65E5AB5EA2D3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F610179-C0B0-D5DE-9948-275646CF7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F9DF9A9-3C3B-4AE0-8552-5AC13C769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E22B-ABA9-4E68-A482-C1D7AB99BC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9009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9AC479-642F-A220-C05D-7A7C6A9CF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00759D-FE93-F640-0A08-191290B349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BEEF825-D399-2092-F356-AC73CB008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6E7C287-70B9-3FAE-F649-A32F4305B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BDF8A-B7AC-405E-AAF2-65E5AB5EA2D3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9D03D97-DC98-F256-0E8C-5B48ED972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49CEB00-BB5C-7B98-88D1-268DEFD9C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E22B-ABA9-4E68-A482-C1D7AB99BC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7849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3341A0-69C7-2E39-B66C-1758093CB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2A9AD4-FAB9-4A54-D35F-04C9F77625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F08BF06-9F9D-67B6-12F5-44F81E2C1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2D08B83-A5C9-4F26-A08B-1502E5B5AD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E2B1214-C008-209F-8CE9-9AF111255D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3B57E1F-1109-D430-23C4-66627ADB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BDF8A-B7AC-405E-AAF2-65E5AB5EA2D3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AE51871-595D-2B8C-E7A3-838005BB4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6F18EAF-673D-FC5F-C379-95F283CE8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E22B-ABA9-4E68-A482-C1D7AB99BC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8585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550020-5BCF-6EFD-ABEF-4280D4005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7616D1A-F9AB-5D95-912C-F3BAB840E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BDF8A-B7AC-405E-AAF2-65E5AB5EA2D3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1014CC9-BEAD-E2A5-3432-48C33C3E4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3CA656C-2B2D-6C9F-7C0B-D7A80E062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E22B-ABA9-4E68-A482-C1D7AB99BC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1031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1FA15D4-ACD9-62F5-8951-3B1B62843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BDF8A-B7AC-405E-AAF2-65E5AB5EA2D3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5464ADA-EC6F-C63A-1F69-1F25D77B2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7CBAF70-D2FB-E658-D9E4-E5FA95555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E22B-ABA9-4E68-A482-C1D7AB99BC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6961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A0F61C-A4E4-A35A-863B-B90BB7F4C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2AA00AF-F190-5E81-5347-CDB598CD8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3BA25FB-E425-6D5E-927C-3D2F3CFB0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4C5F404-6CA8-91B5-F350-E78572E61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BDF8A-B7AC-405E-AAF2-65E5AB5EA2D3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A8021AB-F6FF-12AE-08BA-5109CD9FA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BB3E873-8E34-FB46-7F9F-140DED93A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E22B-ABA9-4E68-A482-C1D7AB99BC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6909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0410A3-A36B-9C3C-2126-A0FC164D1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617247A-183A-4CE9-C445-CEA4DEF1E4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D006125-C898-A5B9-6C30-7279494D6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67A3C45-0CB4-53E8-546F-071A8E528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BDF8A-B7AC-405E-AAF2-65E5AB5EA2D3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35F1342-3CDF-7B62-D453-1AB152BB8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15262FE-9E9A-58D0-302C-9F5067727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E22B-ABA9-4E68-A482-C1D7AB99BC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2350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2F8B671-1C46-A91D-715F-9CBBFDB02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D9F63E0-562F-4B23-677B-9816AEBDE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BA2D43C-8EEA-F8DC-FA34-D4A769CF06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6BDF8A-B7AC-405E-AAF2-65E5AB5EA2D3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9DFC97F-0FCA-E68E-EA41-F61FC487C5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7EA7F8-6EA4-F596-9894-F692806ABA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6CE22B-ABA9-4E68-A482-C1D7AB99BC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6829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customXml" Target="../../customXml/item4.xml"/><Relationship Id="rId1" Type="http://schemas.openxmlformats.org/officeDocument/2006/relationships/customXml" Target="../../customXml/item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4.xml"/><Relationship Id="rId1" Type="http://schemas.openxmlformats.org/officeDocument/2006/relationships/customXml" Target="../../customXml/item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customXml" Target="../../customXml/item1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75005" y="2757188"/>
            <a:ext cx="9144000" cy="1605039"/>
          </a:xfrm>
        </p:spPr>
        <p:txBody>
          <a:bodyPr/>
          <a:lstStyle/>
          <a:p>
            <a:pPr algn="ctr"/>
            <a:r>
              <a:rPr lang="pt-BR" dirty="0"/>
              <a:t>Seminário de lâminas</a:t>
            </a:r>
            <a:br>
              <a:rPr lang="pt-BR" dirty="0"/>
            </a:br>
            <a:r>
              <a:rPr lang="pt-BR" dirty="0" err="1"/>
              <a:t>dermatopatologia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Dr. Igor Santos Costa	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Laboratório Argos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5" y="2278622"/>
            <a:ext cx="2347595" cy="21715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75005" y="4459410"/>
            <a:ext cx="2347595" cy="21715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7ABAE02-C254-6F1E-B829-D9106EC3F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02" y="5856317"/>
            <a:ext cx="1443300" cy="6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ED44B5-02C1-4064-668C-05600012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Q1 – Qual dos seguintes painéis de IHQ melhor auxilia no diagnóstico?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2B37B2F3-2D68-17F8-D085-C26F00553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3200" dirty="0"/>
              <a:t>A- CK20, INSM1, </a:t>
            </a:r>
            <a:r>
              <a:rPr lang="pt-BR" sz="3200" dirty="0" err="1"/>
              <a:t>cromogranina</a:t>
            </a:r>
            <a:r>
              <a:rPr lang="pt-BR" sz="3200" dirty="0"/>
              <a:t> e </a:t>
            </a:r>
            <a:r>
              <a:rPr lang="pt-BR" sz="3200" dirty="0" err="1"/>
              <a:t>sinaptofisina</a:t>
            </a:r>
            <a:endParaRPr lang="pt-BR" sz="3200" dirty="0"/>
          </a:p>
          <a:p>
            <a:pPr>
              <a:lnSpc>
                <a:spcPct val="150000"/>
              </a:lnSpc>
            </a:pPr>
            <a:r>
              <a:rPr lang="pt-BR" sz="3200" dirty="0"/>
              <a:t>B- CD3, CD4, CD8, CD7, CD20 e CD30</a:t>
            </a:r>
          </a:p>
          <a:p>
            <a:pPr>
              <a:lnSpc>
                <a:spcPct val="150000"/>
              </a:lnSpc>
            </a:pPr>
            <a:r>
              <a:rPr lang="pt-BR" sz="3200" dirty="0"/>
              <a:t>C- CD123, TCL1, CD3, CD20 e MPO</a:t>
            </a:r>
          </a:p>
          <a:p>
            <a:pPr>
              <a:lnSpc>
                <a:spcPct val="150000"/>
              </a:lnSpc>
            </a:pPr>
            <a:r>
              <a:rPr lang="pt-BR" sz="3200" dirty="0"/>
              <a:t>D- TDT, CD3, CD4, CD8, CD34 e CD99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DBB7DB-1CC7-72B6-E9CB-F27ECA914A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15860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DD8A72-9F9B-2BB6-C8E7-1D757FC08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Imunohistoquímica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A006C96-3D04-352E-3289-F18D8DE576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0" name="Espaço Reservado para Conteúdo 9" descr="Montanha com neve&#10;&#10;Descrição gerada automaticamente com confiança baixa">
            <a:extLst>
              <a:ext uri="{FF2B5EF4-FFF2-40B4-BE49-F238E27FC236}">
                <a16:creationId xmlns:a16="http://schemas.microsoft.com/office/drawing/2014/main" id="{6C825F54-9AB7-81FC-D239-1452FE5449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71" y="2521080"/>
            <a:ext cx="5760000" cy="2606250"/>
          </a:xfr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1FB1FE06-7CD8-7448-C522-B35C4778EDC3}"/>
              </a:ext>
            </a:extLst>
          </p:cNvPr>
          <p:cNvSpPr txBox="1"/>
          <p:nvPr/>
        </p:nvSpPr>
        <p:spPr>
          <a:xfrm>
            <a:off x="5159829" y="4757998"/>
            <a:ext cx="664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CD3</a:t>
            </a:r>
          </a:p>
        </p:txBody>
      </p:sp>
      <p:pic>
        <p:nvPicPr>
          <p:cNvPr id="14" name="Imagem 13" descr="Montanha com neve&#10;&#10;Descrição gerada automaticamente com confiança média">
            <a:extLst>
              <a:ext uri="{FF2B5EF4-FFF2-40B4-BE49-F238E27FC236}">
                <a16:creationId xmlns:a16="http://schemas.microsoft.com/office/drawing/2014/main" id="{158E08F7-5767-FD8A-E8CC-48038ECB9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21080"/>
            <a:ext cx="5760000" cy="2606250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22608C90-DE4A-B04A-BDAD-468ABE1B13CA}"/>
              </a:ext>
            </a:extLst>
          </p:cNvPr>
          <p:cNvSpPr txBox="1"/>
          <p:nvPr/>
        </p:nvSpPr>
        <p:spPr>
          <a:xfrm>
            <a:off x="10965364" y="4761317"/>
            <a:ext cx="776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CD20</a:t>
            </a:r>
          </a:p>
        </p:txBody>
      </p:sp>
    </p:spTree>
    <p:extLst>
      <p:ext uri="{BB962C8B-B14F-4D97-AF65-F5344CB8AC3E}">
        <p14:creationId xmlns:p14="http://schemas.microsoft.com/office/powerpoint/2010/main" val="420177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A006C96-3D04-352E-3289-F18D8DE576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C91FB467-F061-65A6-98F3-508BD6FD3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Campo coberto de neve&#10;&#10;Descrição gerada automaticamente">
            <a:extLst>
              <a:ext uri="{FF2B5EF4-FFF2-40B4-BE49-F238E27FC236}">
                <a16:creationId xmlns:a16="http://schemas.microsoft.com/office/drawing/2014/main" id="{3308F940-EFC4-6AF7-8E9F-01944AFA4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71" y="752688"/>
            <a:ext cx="5760000" cy="260625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FB1FE06-7CD8-7448-C522-B35C4778EDC3}"/>
              </a:ext>
            </a:extLst>
          </p:cNvPr>
          <p:cNvSpPr txBox="1"/>
          <p:nvPr/>
        </p:nvSpPr>
        <p:spPr>
          <a:xfrm>
            <a:off x="5148943" y="2989606"/>
            <a:ext cx="664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CD4</a:t>
            </a:r>
          </a:p>
        </p:txBody>
      </p:sp>
      <p:pic>
        <p:nvPicPr>
          <p:cNvPr id="16" name="Imagem 15" descr="Uma imagem contendo mesa, em pé, neve, homem&#10;&#10;Descrição gerada automaticamente">
            <a:extLst>
              <a:ext uri="{FF2B5EF4-FFF2-40B4-BE49-F238E27FC236}">
                <a16:creationId xmlns:a16="http://schemas.microsoft.com/office/drawing/2014/main" id="{780CD528-5BCF-523C-842F-D7D0252080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428" y="3784032"/>
            <a:ext cx="5760000" cy="260625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C3097DF7-F7AE-CABB-6A2E-5F0AC7BDC2E3}"/>
              </a:ext>
            </a:extLst>
          </p:cNvPr>
          <p:cNvSpPr txBox="1"/>
          <p:nvPr/>
        </p:nvSpPr>
        <p:spPr>
          <a:xfrm>
            <a:off x="10878351" y="5920646"/>
            <a:ext cx="756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CD56</a:t>
            </a:r>
          </a:p>
        </p:txBody>
      </p:sp>
      <p:pic>
        <p:nvPicPr>
          <p:cNvPr id="19" name="Imagem 18" descr="Uma imagem contendo comida, neve, andando de, em pé&#10;&#10;Descrição gerada automaticamente">
            <a:extLst>
              <a:ext uri="{FF2B5EF4-FFF2-40B4-BE49-F238E27FC236}">
                <a16:creationId xmlns:a16="http://schemas.microsoft.com/office/drawing/2014/main" id="{9825AD2F-12EB-5CE1-E8E4-D8809E3483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52688"/>
            <a:ext cx="5760000" cy="260625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D2213C79-B922-849D-226D-4AA71727EF91}"/>
              </a:ext>
            </a:extLst>
          </p:cNvPr>
          <p:cNvSpPr txBox="1"/>
          <p:nvPr/>
        </p:nvSpPr>
        <p:spPr>
          <a:xfrm>
            <a:off x="10970880" y="3020874"/>
            <a:ext cx="664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Bcl2</a:t>
            </a:r>
          </a:p>
        </p:txBody>
      </p:sp>
      <p:pic>
        <p:nvPicPr>
          <p:cNvPr id="22" name="Imagem 21" descr="Imagem em branco e preto&#10;&#10;Descrição gerada automaticamente com confiança baixa">
            <a:extLst>
              <a:ext uri="{FF2B5EF4-FFF2-40B4-BE49-F238E27FC236}">
                <a16:creationId xmlns:a16="http://schemas.microsoft.com/office/drawing/2014/main" id="{8850D853-59FA-5D3A-3D1F-DB9C0629D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71" y="3784032"/>
            <a:ext cx="5760000" cy="2606250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7FBCBEDE-5BEC-7056-4509-C701290F3378}"/>
              </a:ext>
            </a:extLst>
          </p:cNvPr>
          <p:cNvSpPr txBox="1"/>
          <p:nvPr/>
        </p:nvSpPr>
        <p:spPr>
          <a:xfrm>
            <a:off x="5210880" y="5920646"/>
            <a:ext cx="664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Ki67</a:t>
            </a:r>
          </a:p>
        </p:txBody>
      </p:sp>
    </p:spTree>
    <p:extLst>
      <p:ext uri="{BB962C8B-B14F-4D97-AF65-F5344CB8AC3E}">
        <p14:creationId xmlns:p14="http://schemas.microsoft.com/office/powerpoint/2010/main" val="298866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19E5FBD3-0BC6-F379-6724-81076FB4B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71" y="3683728"/>
            <a:ext cx="5760000" cy="2606250"/>
          </a:xfrm>
          <a:prstGeom prst="rect">
            <a:avLst/>
          </a:prstGeom>
        </p:spPr>
      </p:pic>
      <p:pic>
        <p:nvPicPr>
          <p:cNvPr id="9" name="Imagem 8" descr="Uma imagem contendo neve, em pé, campo, homem&#10;&#10;Descrição gerada automaticamente">
            <a:extLst>
              <a:ext uri="{FF2B5EF4-FFF2-40B4-BE49-F238E27FC236}">
                <a16:creationId xmlns:a16="http://schemas.microsoft.com/office/drawing/2014/main" id="{54865CBD-F1AA-D41B-EDC3-C5ECFC7C2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629" y="752688"/>
            <a:ext cx="5760000" cy="2606250"/>
          </a:xfrm>
          <a:prstGeom prst="rect">
            <a:avLst/>
          </a:prstGeom>
        </p:spPr>
      </p:pic>
      <p:pic>
        <p:nvPicPr>
          <p:cNvPr id="6" name="Imagem 5" descr="Montanha com neve&#10;&#10;Descrição gerada automaticamente com confiança média">
            <a:extLst>
              <a:ext uri="{FF2B5EF4-FFF2-40B4-BE49-F238E27FC236}">
                <a16:creationId xmlns:a16="http://schemas.microsoft.com/office/drawing/2014/main" id="{71EFB34E-AA09-6492-EF9B-5B5A0A9CAC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71" y="783956"/>
            <a:ext cx="5760000" cy="260625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A006C96-3D04-352E-3289-F18D8DE5763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C91FB467-F061-65A6-98F3-508BD6FD3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FB1FE06-7CD8-7448-C522-B35C4778EDC3}"/>
              </a:ext>
            </a:extLst>
          </p:cNvPr>
          <p:cNvSpPr txBox="1"/>
          <p:nvPr/>
        </p:nvSpPr>
        <p:spPr>
          <a:xfrm>
            <a:off x="5148943" y="2989606"/>
            <a:ext cx="664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>
                <a:solidFill>
                  <a:srgbClr val="FF0000"/>
                </a:solidFill>
              </a:rPr>
              <a:t>Tdt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D2213C79-B922-849D-226D-4AA71727EF91}"/>
              </a:ext>
            </a:extLst>
          </p:cNvPr>
          <p:cNvSpPr txBox="1"/>
          <p:nvPr/>
        </p:nvSpPr>
        <p:spPr>
          <a:xfrm>
            <a:off x="10908943" y="3020874"/>
            <a:ext cx="72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MPO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7FBCBEDE-5BEC-7056-4509-C701290F3378}"/>
              </a:ext>
            </a:extLst>
          </p:cNvPr>
          <p:cNvSpPr txBox="1"/>
          <p:nvPr/>
        </p:nvSpPr>
        <p:spPr>
          <a:xfrm>
            <a:off x="4931229" y="5920646"/>
            <a:ext cx="943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CD123</a:t>
            </a:r>
          </a:p>
        </p:txBody>
      </p:sp>
    </p:spTree>
    <p:extLst>
      <p:ext uri="{BB962C8B-B14F-4D97-AF65-F5344CB8AC3E}">
        <p14:creationId xmlns:p14="http://schemas.microsoft.com/office/powerpoint/2010/main" val="136648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FAB36B-51D1-7B9E-52B7-3419A457EF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t-BR"/>
              <a:t>Neoplasia de Células Dendríticas Blásticas Plasmocitoides (BPDCN)</a:t>
            </a:r>
            <a:endParaRPr lang="pt-BR" dirty="0"/>
          </a:p>
        </p:txBody>
      </p:sp>
      <p:sp>
        <p:nvSpPr>
          <p:cNvPr id="13" name="Subtítulo 12">
            <a:extLst>
              <a:ext uri="{FF2B5EF4-FFF2-40B4-BE49-F238E27FC236}">
                <a16:creationId xmlns:a16="http://schemas.microsoft.com/office/drawing/2014/main" id="{D7BE647F-2B79-261F-2D10-EDF1758482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82611396-C9CB-3633-033E-542525F36C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17942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613778-6D4B-115D-863A-BAD6D2A86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Introdução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41AB8CB-9C81-8BEB-FEAE-A4337CC12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BPDCN é uma neoplasia hematológica rara e agressiva derivada de células dendríticas </a:t>
            </a:r>
            <a:r>
              <a:rPr lang="pt-BR" dirty="0" err="1"/>
              <a:t>plasmocitoides</a:t>
            </a:r>
            <a:r>
              <a:rPr lang="pt-BR" dirty="0"/>
              <a:t> (</a:t>
            </a:r>
            <a:r>
              <a:rPr lang="pt-BR" dirty="0" err="1"/>
              <a:t>pDCs</a:t>
            </a:r>
            <a:r>
              <a:rPr lang="pt-BR" dirty="0"/>
              <a:t>). </a:t>
            </a:r>
          </a:p>
          <a:p>
            <a:r>
              <a:rPr lang="pt-BR" dirty="0"/>
              <a:t>Incidência: menos de 1% das neoplasias hematológicas.</a:t>
            </a:r>
          </a:p>
          <a:p>
            <a:r>
              <a:rPr lang="pt-BR" dirty="0"/>
              <a:t>Todas as idades. Preferencial &gt; 65 anos.</a:t>
            </a:r>
          </a:p>
          <a:p>
            <a:r>
              <a:rPr lang="pt-BR" dirty="0"/>
              <a:t>Incidência H:M de 2,5:1.</a:t>
            </a: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FCFC077-2B9F-8B4E-46E7-CD23B077994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339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908337-9E6B-B7E7-E45C-CBECDD1B4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Manifestações Clínicas</a:t>
            </a:r>
          </a:p>
        </p:txBody>
      </p:sp>
      <p:graphicFrame>
        <p:nvGraphicFramePr>
          <p:cNvPr id="9" name="Subtítulo 2">
            <a:extLst>
              <a:ext uri="{FF2B5EF4-FFF2-40B4-BE49-F238E27FC236}">
                <a16:creationId xmlns:a16="http://schemas.microsoft.com/office/drawing/2014/main" id="{5DE19EF9-C902-A3EF-8045-3C05FE564AC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24092652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944C3DFD-DA6D-F712-BE14-9713235FCEBD}"/>
              </a:ext>
            </a:extLst>
          </p:cNvPr>
          <p:cNvSpPr txBox="1"/>
          <p:nvPr/>
        </p:nvSpPr>
        <p:spPr>
          <a:xfrm>
            <a:off x="0" y="633478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Hirner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JP,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O'Malley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JT,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LeBoeuf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NR.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Blastic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Plasmacytoid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Dendritic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Cell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Neoplasm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: The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Dermatologist's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Perspective.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Hematol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Oncol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Clin North Am. 2020 Jun;34(3):501-509.</a:t>
            </a:r>
            <a:endParaRPr lang="pt-BR" sz="1400" dirty="0"/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0A79E20F-8861-EB6C-F51F-DB8733F5491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32" name="Espaço Reservado para Conteúdo 31">
            <a:extLst>
              <a:ext uri="{FF2B5EF4-FFF2-40B4-BE49-F238E27FC236}">
                <a16:creationId xmlns:a16="http://schemas.microsoft.com/office/drawing/2014/main" id="{1FE5778B-96A3-27F9-886F-EFEFA5EE0C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7825632" y="1135800"/>
            <a:ext cx="3102005" cy="4586400"/>
          </a:xfrm>
        </p:spPr>
      </p:pic>
    </p:spTree>
    <p:extLst>
      <p:ext uri="{BB962C8B-B14F-4D97-AF65-F5344CB8AC3E}">
        <p14:creationId xmlns:p14="http://schemas.microsoft.com/office/powerpoint/2010/main" val="260352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908337-9E6B-B7E7-E45C-CBECDD1B4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Manifestações Clínicas </a:t>
            </a:r>
            <a:br>
              <a:rPr lang="pt-BR" dirty="0"/>
            </a:br>
            <a:r>
              <a:rPr lang="pt-BR" dirty="0"/>
              <a:t>Cutâneas</a:t>
            </a:r>
          </a:p>
        </p:txBody>
      </p:sp>
      <p:pic>
        <p:nvPicPr>
          <p:cNvPr id="25" name="Espaço Reservado para Conteúdo 24">
            <a:extLst>
              <a:ext uri="{FF2B5EF4-FFF2-40B4-BE49-F238E27FC236}">
                <a16:creationId xmlns:a16="http://schemas.microsoft.com/office/drawing/2014/main" id="{AD346951-B49C-19AC-3FD2-F66ECEDE63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17022" y="2964884"/>
            <a:ext cx="2491956" cy="2072820"/>
          </a:xfr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44C3DFD-DA6D-F712-BE14-9713235FCEBD}"/>
              </a:ext>
            </a:extLst>
          </p:cNvPr>
          <p:cNvSpPr txBox="1"/>
          <p:nvPr/>
        </p:nvSpPr>
        <p:spPr>
          <a:xfrm>
            <a:off x="0" y="633478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Hirner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JP,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O'Malley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JT,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LeBoeuf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NR.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Blastic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Plasmacytoid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Dendritic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Cell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Neoplasm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: The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Dermatologist's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Perspective.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Hematol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Oncol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Clin North Am. 2020 Jun;34(3):501-509.</a:t>
            </a:r>
            <a:endParaRPr lang="pt-BR" sz="1400" dirty="0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01ED8E56-D74C-C41B-9BAD-5A88C1F97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923" y="1135057"/>
            <a:ext cx="3462352" cy="4587885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0A79E20F-8861-EB6C-F51F-DB8733F549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44351A1D-8CEF-5F7F-7B2A-14F7389ADDB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O envolvimento cutâneo tipicamente inclui placas vasculares ou tumores solitários, localizados ou generalizados, que ocorrem comumente na cabeça, pescoço ou tronco superior.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Muitas dessas lesões demonstram uma característica tonalidade violácea semelhante a hematomas devido à hemorragia </a:t>
            </a:r>
            <a:r>
              <a:rPr lang="pt-B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intratumoral</a:t>
            </a:r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Pacientes pediátricos com BPDCN sem lesões cutâneas tiveram melhores desfechos clínicos em comparação com aqueles com envolvimento cutâneo.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Em contraste, os desfechos de sobrevivência não diferiram significativamente entre adultos com e sem envolvimento cutâneo.</a:t>
            </a:r>
          </a:p>
        </p:txBody>
      </p:sp>
    </p:spTree>
    <p:extLst>
      <p:ext uri="{BB962C8B-B14F-4D97-AF65-F5344CB8AC3E}">
        <p14:creationId xmlns:p14="http://schemas.microsoft.com/office/powerpoint/2010/main" val="190124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3078039-FDC8-9577-7243-B72811BA3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 err="1"/>
              <a:t>Manifestações</a:t>
            </a:r>
            <a:r>
              <a:rPr lang="en-US" sz="4800" dirty="0"/>
              <a:t> </a:t>
            </a:r>
            <a:r>
              <a:rPr lang="en-US" sz="4800" dirty="0" err="1"/>
              <a:t>Clínicas</a:t>
            </a:r>
            <a:endParaRPr lang="en-US" sz="4800" dirty="0"/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8DEC900-9662-3E92-6D4D-8B0B6EC5F2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B0B02917-A8C7-46D0-ACB3-590A71CF9776}"/>
              </a:ext>
            </a:extLst>
          </p:cNvPr>
          <p:cNvCxnSpPr>
            <a:cxnSpLocks/>
          </p:cNvCxnSpPr>
          <p:nvPr/>
        </p:nvCxnSpPr>
        <p:spPr>
          <a:xfrm>
            <a:off x="1400175" y="4114800"/>
            <a:ext cx="1078877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5880BEB3-D126-A92E-99E0-19DEB79E0D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412099" y="2386584"/>
            <a:ext cx="4701514" cy="367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3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8DEC900-9662-3E92-6D4D-8B0B6EC5F2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A3C84891-DBEC-ADA2-C09E-C66E069D3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97B55DC-9CDE-EDAF-1F22-AD5B83403FCF}"/>
              </a:ext>
            </a:extLst>
          </p:cNvPr>
          <p:cNvSpPr txBox="1"/>
          <p:nvPr/>
        </p:nvSpPr>
        <p:spPr>
          <a:xfrm>
            <a:off x="6070235" y="4248721"/>
            <a:ext cx="6007608" cy="1929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i="0" dirty="0" err="1">
                <a:effectLst/>
                <a:highlight>
                  <a:srgbClr val="FFFFFF"/>
                </a:highlight>
              </a:rPr>
              <a:t>Cuglievan</a:t>
            </a:r>
            <a:r>
              <a:rPr lang="en-US" sz="2200" b="0" i="0" dirty="0">
                <a:effectLst/>
                <a:highlight>
                  <a:srgbClr val="FFFFFF"/>
                </a:highlight>
              </a:rPr>
              <a:t> B, Pemmaraju N. </a:t>
            </a:r>
            <a:r>
              <a:rPr lang="en-US" sz="2200" b="0" i="0" dirty="0" err="1">
                <a:effectLst/>
                <a:highlight>
                  <a:srgbClr val="FFFFFF"/>
                </a:highlight>
              </a:rPr>
              <a:t>Blastic</a:t>
            </a:r>
            <a:r>
              <a:rPr lang="en-US" sz="2200" b="0" i="0" dirty="0">
                <a:effectLst/>
                <a:highlight>
                  <a:srgbClr val="FFFFFF"/>
                </a:highlight>
              </a:rPr>
              <a:t> plasmacytoid dendritic cell neoplasm: a comprehensive review in pediatrics, adolescents, and young adults (AYA) and an update of novel therapies. Leukemia. 2023 Sep;37(9):1767-1778. </a:t>
            </a:r>
            <a:endParaRPr lang="en-US" sz="2200" dirty="0"/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A6881F41-141A-61C4-D3E3-A42BC70083F1}"/>
              </a:ext>
            </a:extLst>
          </p:cNvPr>
          <p:cNvCxnSpPr>
            <a:cxnSpLocks/>
          </p:cNvCxnSpPr>
          <p:nvPr/>
        </p:nvCxnSpPr>
        <p:spPr>
          <a:xfrm>
            <a:off x="0" y="4105275"/>
            <a:ext cx="1078877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569D9C36-0041-7153-E20F-9F1383B875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06286" y="2442305"/>
            <a:ext cx="4845427" cy="367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/>
      </p:transition>
    </mc:Choice>
    <mc:Fallback xmlns="">
      <p:transition spd="slow">
        <p:push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pt-BR" sz="3000" dirty="0" err="1"/>
              <a:t>Dr</a:t>
            </a:r>
            <a:r>
              <a:rPr lang="pt-BR" sz="3000" dirty="0"/>
              <a:t>(a). Igor Santos Costa afirma não ter conflito</a:t>
            </a:r>
            <a:br>
              <a:rPr lang="pt-BR" sz="3000" dirty="0"/>
            </a:br>
            <a:r>
              <a:rPr lang="pt-BR" sz="3000" dirty="0"/>
              <a:t> de interesse a declarar</a:t>
            </a:r>
          </a:p>
          <a:p>
            <a:pPr>
              <a:lnSpc>
                <a:spcPts val="2667"/>
              </a:lnSpc>
            </a:pPr>
            <a:endParaRPr lang="pt-BR" sz="3000" dirty="0"/>
          </a:p>
          <a:p>
            <a:pPr>
              <a:lnSpc>
                <a:spcPts val="2667"/>
              </a:lnSpc>
            </a:pPr>
            <a:r>
              <a:rPr lang="pt-BR" sz="3000" dirty="0"/>
              <a:t>Exigência da RDC Nº 96/08 da ANVISA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916" y="1127275"/>
            <a:ext cx="4348169" cy="34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ED44B5-02C1-4064-668C-05600012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Diagnóstico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EECE9C3-AE9A-322E-A41A-2EE6467AEEF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Biópsia: Essencial para o diagnóstico com colorações </a:t>
            </a:r>
            <a:r>
              <a:rPr lang="pt-BR" dirty="0" err="1"/>
              <a:t>imunohistoquímicas</a:t>
            </a:r>
            <a:r>
              <a:rPr lang="pt-BR" dirty="0"/>
              <a:t> especializadas. </a:t>
            </a:r>
          </a:p>
          <a:p>
            <a:r>
              <a:rPr lang="pt-BR" dirty="0" err="1"/>
              <a:t>Imunofenotipagem</a:t>
            </a:r>
            <a:r>
              <a:rPr lang="pt-BR" dirty="0"/>
              <a:t>: Células positivas para CD4, CD56, CD123, TCL1 e TCF4; negativas para MPO, CD19 e CD3.</a:t>
            </a:r>
          </a:p>
          <a:p>
            <a:r>
              <a:rPr lang="pt-BR" dirty="0"/>
              <a:t>Sangue periférico e medula óssea.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DBB7DB-1CC7-72B6-E9CB-F27ECA914A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7F458CE-9A5A-EC2E-74C7-603A199BEFAB}"/>
              </a:ext>
            </a:extLst>
          </p:cNvPr>
          <p:cNvSpPr txBox="1"/>
          <p:nvPr/>
        </p:nvSpPr>
        <p:spPr>
          <a:xfrm>
            <a:off x="0" y="6334780"/>
            <a:ext cx="12192000" cy="481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 dirty="0" err="1">
                <a:effectLst/>
                <a:highlight>
                  <a:srgbClr val="FFFFFF"/>
                </a:highlight>
              </a:rPr>
              <a:t>Cuglievan</a:t>
            </a:r>
            <a:r>
              <a:rPr lang="en-US" sz="1400" b="0" i="0" dirty="0">
                <a:effectLst/>
                <a:highlight>
                  <a:srgbClr val="FFFFFF"/>
                </a:highlight>
              </a:rPr>
              <a:t> B, Pemmaraju N. </a:t>
            </a:r>
            <a:r>
              <a:rPr lang="en-US" sz="1400" b="0" i="0" dirty="0" err="1">
                <a:effectLst/>
                <a:highlight>
                  <a:srgbClr val="FFFFFF"/>
                </a:highlight>
              </a:rPr>
              <a:t>Blastic</a:t>
            </a:r>
            <a:r>
              <a:rPr lang="en-US" sz="1400" b="0" i="0" dirty="0">
                <a:effectLst/>
                <a:highlight>
                  <a:srgbClr val="FFFFFF"/>
                </a:highlight>
              </a:rPr>
              <a:t> plasmacytoid dendritic cell neoplasm: a comprehensive review in pediatrics, adolescents, and young adults (AYA) and an update of novel therapies. Leukemia. 2023 Sep;37(9):1767-1778. </a:t>
            </a:r>
            <a:endParaRPr lang="en-US" sz="140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51E010F-067B-D9CC-BC78-67181061A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854" y="4321117"/>
            <a:ext cx="2598645" cy="150889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617C8FA-1E11-1BBA-6AE9-B4C7FA89874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976" y="1442113"/>
            <a:ext cx="16764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3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ED44B5-02C1-4064-668C-05600012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Q2 – Qual dos seguintes diagnósticos diferenciais mais se assemelha a casos de BPDCN?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2B37B2F3-2D68-17F8-D085-C26F00553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3200" dirty="0"/>
              <a:t>A- Carcinoma de células de Merkel</a:t>
            </a:r>
          </a:p>
          <a:p>
            <a:pPr>
              <a:lnSpc>
                <a:spcPct val="150000"/>
              </a:lnSpc>
            </a:pPr>
            <a:r>
              <a:rPr lang="pt-BR" sz="3200" dirty="0"/>
              <a:t>B- Leucemia </a:t>
            </a:r>
            <a:r>
              <a:rPr lang="pt-BR" sz="3200" dirty="0" err="1"/>
              <a:t>cutis</a:t>
            </a:r>
            <a:endParaRPr lang="pt-BR" sz="3200" dirty="0"/>
          </a:p>
          <a:p>
            <a:pPr>
              <a:lnSpc>
                <a:spcPct val="150000"/>
              </a:lnSpc>
            </a:pPr>
            <a:r>
              <a:rPr lang="pt-BR" sz="3200" dirty="0"/>
              <a:t>C- Micose </a:t>
            </a:r>
            <a:r>
              <a:rPr lang="pt-BR" sz="3200" dirty="0" err="1"/>
              <a:t>fungoide</a:t>
            </a:r>
            <a:endParaRPr lang="pt-BR" sz="3200" dirty="0"/>
          </a:p>
          <a:p>
            <a:pPr>
              <a:lnSpc>
                <a:spcPct val="150000"/>
              </a:lnSpc>
            </a:pPr>
            <a:r>
              <a:rPr lang="pt-BR" sz="3200" dirty="0"/>
              <a:t>D- </a:t>
            </a:r>
            <a:r>
              <a:rPr lang="pt-BR" sz="3200" dirty="0" err="1"/>
              <a:t>Lupus</a:t>
            </a:r>
            <a:r>
              <a:rPr lang="pt-BR" sz="3200" dirty="0"/>
              <a:t> eritematoso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DBB7DB-1CC7-72B6-E9CB-F27ECA914A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32088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9EDF60-E29F-8C9D-F842-ED777D94D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Características Patológicas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701DA76-19CB-BB16-E40F-2DBC924213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Infiltrado difuso monótono de células </a:t>
            </a:r>
            <a:r>
              <a:rPr lang="pt-B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blastoides</a:t>
            </a:r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de tamanho médio. Células centradas na derme superficial, epiderme e estruturas anexas, com uma zona de </a:t>
            </a:r>
            <a:r>
              <a:rPr lang="pt-B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Grenz</a:t>
            </a:r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proeminente.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O infiltrado em geral se estende para tecido subcutâneo.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As células neoplásicas têm citoplasma escasso e núcleos excêntricos, com contornos ovais ou ligeiramente irregulares, cromatina fina e um ou mais nucléolos pequenos.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Negativas para CD3, CD13, CD16, CD20, lisozima e MPO, mas positivas para CD4, CD56, CD123, CD303 e TCL1A.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Os fenótipos moleculares e genéticos da BPDCN podem se sobrepor aos da leucemia aguda (incluindo leucemia mieloide, linfoide e de fenótipo misto).</a:t>
            </a:r>
          </a:p>
        </p:txBody>
      </p:sp>
      <p:pic>
        <p:nvPicPr>
          <p:cNvPr id="10" name="Espaço Reservado para Conteúdo 9">
            <a:extLst>
              <a:ext uri="{FF2B5EF4-FFF2-40B4-BE49-F238E27FC236}">
                <a16:creationId xmlns:a16="http://schemas.microsoft.com/office/drawing/2014/main" id="{3EE19409-A0DA-934F-0335-C8162177CC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3061" y="1690688"/>
            <a:ext cx="5904782" cy="4320000"/>
          </a:xfr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D9809C7-706D-7D7F-4285-EC1E872F9E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48E8F2B-1A4C-9E3A-B1AD-E328F7E1DF40}"/>
              </a:ext>
            </a:extLst>
          </p:cNvPr>
          <p:cNvSpPr txBox="1"/>
          <p:nvPr/>
        </p:nvSpPr>
        <p:spPr>
          <a:xfrm>
            <a:off x="0" y="6334780"/>
            <a:ext cx="12192000" cy="481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 dirty="0" err="1">
                <a:effectLst/>
                <a:highlight>
                  <a:srgbClr val="FFFFFF"/>
                </a:highlight>
              </a:rPr>
              <a:t>Cuglievan</a:t>
            </a:r>
            <a:r>
              <a:rPr lang="en-US" sz="1400" b="0" i="0" dirty="0">
                <a:effectLst/>
                <a:highlight>
                  <a:srgbClr val="FFFFFF"/>
                </a:highlight>
              </a:rPr>
              <a:t> B, Pemmaraju N. </a:t>
            </a:r>
            <a:r>
              <a:rPr lang="en-US" sz="1400" b="0" i="0" dirty="0" err="1">
                <a:effectLst/>
                <a:highlight>
                  <a:srgbClr val="FFFFFF"/>
                </a:highlight>
              </a:rPr>
              <a:t>Blastic</a:t>
            </a:r>
            <a:r>
              <a:rPr lang="en-US" sz="1400" b="0" i="0" dirty="0">
                <a:effectLst/>
                <a:highlight>
                  <a:srgbClr val="FFFFFF"/>
                </a:highlight>
              </a:rPr>
              <a:t> plasmacytoid dendritic cell neoplasm: a comprehensive review in pediatrics, adolescents, and young adults (AYA) and an update of novel therapies. Leukemia. 2023 Sep;37(9):1767-1778. </a:t>
            </a:r>
            <a:endParaRPr lang="en-US" sz="1400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93BE05B-C1B7-33BD-6D48-05C6192D5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586" y="3775587"/>
            <a:ext cx="3047866" cy="223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2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9EDF60-E29F-8C9D-F842-ED777D94D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Diagnóstico diferencial - clínico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701DA76-19CB-BB16-E40F-2DBC92421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Depende da apresentação clínica.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Placas eritematosas - eritema multiforme, </a:t>
            </a:r>
            <a:r>
              <a:rPr lang="pt-B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Lupus</a:t>
            </a:r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cutâneo.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Eritema infiltrado e nódulos planos - eritema nodoso.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Nódulos e placas hemorrágicas ou púrpuras no tronco ou nas pernas - vasculite de pequenos ou médios vasos e sarcoma de </a:t>
            </a:r>
            <a:r>
              <a:rPr lang="pt-B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Kaposi</a:t>
            </a:r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Exantemas maculares ou maculopapulares - </a:t>
            </a:r>
            <a:r>
              <a:rPr lang="pt-B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pitiríase</a:t>
            </a:r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rósea, exantemas virais ou erupções medicamentosas.</a:t>
            </a:r>
          </a:p>
          <a:p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Leucemia </a:t>
            </a:r>
            <a:r>
              <a:rPr lang="pt-B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cutis</a:t>
            </a:r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D9809C7-706D-7D7F-4285-EC1E872F9E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9CE8EDA-FDC6-2B6A-E341-FA1F4D9FA0E0}"/>
              </a:ext>
            </a:extLst>
          </p:cNvPr>
          <p:cNvSpPr txBox="1"/>
          <p:nvPr/>
        </p:nvSpPr>
        <p:spPr>
          <a:xfrm>
            <a:off x="0" y="633478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Robak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E, Braun M,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Robak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T.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Leukemia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Cutis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-The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Current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View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on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Pathogenesis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,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Diagnosis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,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and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Treatment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.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Cancers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(Basel). 2023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Nov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13;15(22):5393.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doi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: 10.3390/cancers15225393. PMID: 38001655; PMCID: PMC10670312.</a:t>
            </a:r>
          </a:p>
          <a:p>
            <a:b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2532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9EDF60-E29F-8C9D-F842-ED777D94D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Diagnóstico diferencial - histopatológico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701DA76-19CB-BB16-E40F-2DBC924213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8686" y="1819593"/>
            <a:ext cx="5181600" cy="4351338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Leucemia mieloide aguda / sarcoma mieloide: MPO variável, CD34 variável</a:t>
            </a:r>
          </a:p>
          <a:p>
            <a:pPr algn="l"/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Proliferação de células dendríticas </a:t>
            </a:r>
            <a:r>
              <a:rPr lang="pt-B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plasmocitoides</a:t>
            </a:r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maduras: CD56- (casos raros fraco / focal), </a:t>
            </a:r>
            <a:r>
              <a:rPr lang="pt-B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TdT</a:t>
            </a:r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-, Ki67 baixo</a:t>
            </a:r>
          </a:p>
          <a:p>
            <a:pPr algn="l"/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Linfoma linfoblástico B: CD19+, TCF4 / CD123-</a:t>
            </a:r>
          </a:p>
          <a:p>
            <a:pPr algn="l"/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Linfoma linfoblástico T: CD3+, TCF4 / CD123-</a:t>
            </a:r>
          </a:p>
          <a:p>
            <a:pPr algn="l"/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Tumor neuroendócrino (incluindo carcinoma de células de Merkel): </a:t>
            </a:r>
            <a:r>
              <a:rPr lang="pt-B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Cromogranina</a:t>
            </a:r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+, </a:t>
            </a:r>
            <a:r>
              <a:rPr lang="pt-B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sinaptofisina</a:t>
            </a:r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+, CK20+, TCF4 / CD123-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pt-BR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Söhne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D9809C7-706D-7D7F-4285-EC1E872F9E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48E8F2B-1A4C-9E3A-B1AD-E328F7E1DF40}"/>
              </a:ext>
            </a:extLst>
          </p:cNvPr>
          <p:cNvSpPr txBox="1"/>
          <p:nvPr/>
        </p:nvSpPr>
        <p:spPr>
          <a:xfrm>
            <a:off x="0" y="633478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Robak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E, Braun M,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Robak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T.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Leukemia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Cutis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-The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Current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View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on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Pathogenesis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,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Diagnosis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,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and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Treatment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.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Cancers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(Basel). 2023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Nov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13;15(22):5393.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doi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: 10.3390/cancers15225393. PMID: 38001655; PMCID: PMC10670312.</a:t>
            </a:r>
          </a:p>
          <a:p>
            <a:b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</a:br>
            <a:endParaRPr lang="en-US" sz="1400" dirty="0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55C82D5E-7575-667C-45B5-FDC535A3C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819593"/>
            <a:ext cx="5181600" cy="4351338"/>
          </a:xfrm>
        </p:spPr>
        <p:txBody>
          <a:bodyPr>
            <a:normAutofit fontScale="85000" lnSpcReduction="20000"/>
          </a:bodyPr>
          <a:lstStyle/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668B1EC-8FC0-4C52-99CB-E75A76C72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2000" y="1572856"/>
            <a:ext cx="6239999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2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D9809C7-706D-7D7F-4285-EC1E872F9E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48E8F2B-1A4C-9E3A-B1AD-E328F7E1DF40}"/>
              </a:ext>
            </a:extLst>
          </p:cNvPr>
          <p:cNvSpPr txBox="1"/>
          <p:nvPr/>
        </p:nvSpPr>
        <p:spPr>
          <a:xfrm>
            <a:off x="0" y="633478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Robak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E, Braun M,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Robak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T.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Leukemia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Cutis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-The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Current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View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on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Pathogenesis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,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Diagnosis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,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and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Treatment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.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Cancers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(Basel). 2023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Nov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13;15(22):5393. </a:t>
            </a:r>
            <a:r>
              <a:rPr lang="pt-BR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doi</a:t>
            </a:r>
            <a: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: 10.3390/cancers15225393. PMID: 38001655; PMCID: PMC10670312.</a:t>
            </a:r>
          </a:p>
          <a:p>
            <a:br>
              <a:rPr lang="pt-BR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</a:br>
            <a:endParaRPr lang="en-US" sz="1400" dirty="0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55C82D5E-7575-667C-45B5-FDC535A3C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819593"/>
            <a:ext cx="5181600" cy="4351338"/>
          </a:xfrm>
        </p:spPr>
        <p:txBody>
          <a:bodyPr>
            <a:normAutofit/>
          </a:bodyPr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CF32BED-9275-AFF3-B1D1-6D96ABDFF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19998" y="1572856"/>
            <a:ext cx="6239999" cy="4680000"/>
          </a:xfrm>
          <a:prstGeom prst="rect">
            <a:avLst/>
          </a:prstGeom>
        </p:spPr>
      </p:pic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6BBEB8CF-FE24-1F43-31B5-6E95F82398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Espaço Reservado para Imagem 8">
            <a:extLst>
              <a:ext uri="{FF2B5EF4-FFF2-40B4-BE49-F238E27FC236}">
                <a16:creationId xmlns:a16="http://schemas.microsoft.com/office/drawing/2014/main" id="{6A0601B6-FBB1-CAE9-5733-DF22B318D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5519849" y="1572856"/>
            <a:ext cx="4340700" cy="4680000"/>
          </a:xfrm>
          <a:prstGeom prst="rect">
            <a:avLst/>
          </a:prstGeom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C9F080FF-79F0-79EA-5ACB-B3809F546954}"/>
              </a:ext>
            </a:extLst>
          </p:cNvPr>
          <p:cNvSpPr/>
          <p:nvPr/>
        </p:nvSpPr>
        <p:spPr>
          <a:xfrm>
            <a:off x="7840580" y="2572940"/>
            <a:ext cx="612000" cy="6120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C282744E-5887-0FF6-94FF-F9B6C07EB8CE}"/>
              </a:ext>
            </a:extLst>
          </p:cNvPr>
          <p:cNvSpPr/>
          <p:nvPr/>
        </p:nvSpPr>
        <p:spPr>
          <a:xfrm>
            <a:off x="6093032" y="4345134"/>
            <a:ext cx="792480" cy="80284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0909D09F-22B6-995A-B8F6-B8520806CA45}"/>
              </a:ext>
            </a:extLst>
          </p:cNvPr>
          <p:cNvSpPr/>
          <p:nvPr/>
        </p:nvSpPr>
        <p:spPr>
          <a:xfrm>
            <a:off x="7022243" y="2445695"/>
            <a:ext cx="519168" cy="57221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Título 22">
            <a:extLst>
              <a:ext uri="{FF2B5EF4-FFF2-40B4-BE49-F238E27FC236}">
                <a16:creationId xmlns:a16="http://schemas.microsoft.com/office/drawing/2014/main" id="{93333657-FFF9-3BB3-3C75-CC9D28F89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38002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F922EFD-D2A5-4A87-A974-166D94C19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977976" cy="1454051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tx2"/>
                </a:solidFill>
              </a:rPr>
              <a:t>Tratamento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94760F-117B-AE60-E2FE-3E4687E07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" y="1772753"/>
            <a:ext cx="4977578" cy="3639289"/>
          </a:xfrm>
        </p:spPr>
        <p:txBody>
          <a:bodyPr anchor="ctr">
            <a:normAutofit/>
          </a:bodyPr>
          <a:lstStyle/>
          <a:p>
            <a:r>
              <a:rPr lang="pt-BR" sz="2000" dirty="0">
                <a:solidFill>
                  <a:schemeClr val="tx2"/>
                </a:solidFill>
              </a:rPr>
              <a:t>Quimioterapia: Regimes baseados em AML, ALL e linfoma não-Hodgkin. </a:t>
            </a:r>
          </a:p>
          <a:p>
            <a:r>
              <a:rPr lang="pt-BR" sz="2000" dirty="0">
                <a:solidFill>
                  <a:schemeClr val="tx2"/>
                </a:solidFill>
              </a:rPr>
              <a:t>Terapia Alvo: Agentes como </a:t>
            </a:r>
            <a:r>
              <a:rPr lang="pt-BR" sz="2000" dirty="0" err="1">
                <a:solidFill>
                  <a:schemeClr val="tx2"/>
                </a:solidFill>
              </a:rPr>
              <a:t>tagraxofusp</a:t>
            </a:r>
            <a:r>
              <a:rPr lang="pt-BR" sz="2000" dirty="0">
                <a:solidFill>
                  <a:schemeClr val="tx2"/>
                </a:solidFill>
              </a:rPr>
              <a:t> e terapias novas como células CAR T.</a:t>
            </a:r>
          </a:p>
          <a:p>
            <a:r>
              <a:rPr lang="pt-BR" sz="2000" dirty="0">
                <a:solidFill>
                  <a:schemeClr val="tx2"/>
                </a:solidFill>
              </a:rPr>
              <a:t> Transplante de Células-Tronco: Utilizado em primeira remissão completa.</a:t>
            </a:r>
          </a:p>
          <a:p>
            <a:r>
              <a:rPr lang="pt-BR" sz="2000" dirty="0">
                <a:solidFill>
                  <a:schemeClr val="tx2"/>
                </a:solidFill>
              </a:rPr>
              <a:t>Paciente em uso de </a:t>
            </a:r>
            <a:r>
              <a:rPr lang="pt-BR" sz="2000" dirty="0" err="1">
                <a:solidFill>
                  <a:schemeClr val="tx2"/>
                </a:solidFill>
              </a:rPr>
              <a:t>Azacitidina</a:t>
            </a:r>
            <a:r>
              <a:rPr lang="pt-BR" sz="2000" dirty="0">
                <a:solidFill>
                  <a:schemeClr val="tx2"/>
                </a:solidFill>
              </a:rPr>
              <a:t> e </a:t>
            </a:r>
            <a:r>
              <a:rPr lang="pt-BR" sz="2000" dirty="0" err="1">
                <a:solidFill>
                  <a:schemeClr val="tx2"/>
                </a:solidFill>
              </a:rPr>
              <a:t>Venetoclax</a:t>
            </a:r>
            <a:r>
              <a:rPr lang="pt-BR" sz="2000" dirty="0">
                <a:solidFill>
                  <a:schemeClr val="tx2"/>
                </a:solidFill>
              </a:rPr>
              <a:t>, e em Radioterapia.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Graphic 6" descr="IV">
            <a:extLst>
              <a:ext uri="{FF2B5EF4-FFF2-40B4-BE49-F238E27FC236}">
                <a16:creationId xmlns:a16="http://schemas.microsoft.com/office/drawing/2014/main" id="{BC801FBB-DDE2-A98D-566B-25640648B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9542B64-0A57-DAEF-1EA2-097C5E7348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75886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59E1A1-58FD-2823-612B-72B70F126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Resumo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C430E1-9351-8ADE-6D34-169940078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BPDCN é uma malignidade rara e agressiva com características clínicas e patológicas distintas. </a:t>
            </a:r>
          </a:p>
          <a:p>
            <a:r>
              <a:rPr lang="pt-BR" dirty="0"/>
              <a:t>Suspeitar clinicamente - alterações simulando equimoses, hematomas e lesões </a:t>
            </a:r>
            <a:r>
              <a:rPr lang="pt-BR" dirty="0" err="1"/>
              <a:t>contusiformes</a:t>
            </a:r>
            <a:r>
              <a:rPr lang="pt-BR" dirty="0"/>
              <a:t>.</a:t>
            </a:r>
          </a:p>
          <a:p>
            <a:r>
              <a:rPr lang="pt-BR" dirty="0"/>
              <a:t>Histologia </a:t>
            </a:r>
            <a:r>
              <a:rPr lang="pt-BR" dirty="0" err="1"/>
              <a:t>blastoide</a:t>
            </a:r>
            <a:r>
              <a:rPr lang="pt-BR" dirty="0"/>
              <a:t>. Positividade para CD4 e CD56 e negatividade para MPO, CD19, CD20 e CD3. Pedir CD123, CD303 e TCL-1.</a:t>
            </a:r>
          </a:p>
          <a:p>
            <a:r>
              <a:rPr lang="pt-BR" dirty="0"/>
              <a:t>Diagnóstico precoce e terapias alvo são cruciais para melhorar os desfechos.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33AE816-743C-A16D-4854-0F7E5D4916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23298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9" name="Espaço Reservado para Conteúdo 8" descr="Pássaro com as asas abertas&#10;&#10;Descrição gerada automaticamente">
            <a:extLst>
              <a:ext uri="{FF2B5EF4-FFF2-40B4-BE49-F238E27FC236}">
                <a16:creationId xmlns:a16="http://schemas.microsoft.com/office/drawing/2014/main" id="{2D10A78F-DF2F-1124-6667-7FB5282444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1" b="8048"/>
          <a:stretch/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91973"/>
      </p:ext>
    </p:extLst>
  </p:cSld>
  <p:clrMapOvr>
    <a:masterClrMapping/>
  </p:clrMapOvr>
  <p:transition spd="slow">
    <p:strips dir="l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AFB049-0BDE-53B1-924D-FC5A9F97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Caso 5 – Úlceras em nádega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6868EC8-4A41-A64F-3888-C8559676C5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Paciente masculino, 83 anos.</a:t>
            </a:r>
          </a:p>
          <a:p>
            <a:r>
              <a:rPr lang="pt-BR" sz="2400" dirty="0"/>
              <a:t>Queixa de úlceras na nádega direita e fenda </a:t>
            </a:r>
            <a:r>
              <a:rPr lang="pt-BR" sz="2400" dirty="0" err="1"/>
              <a:t>interglútea</a:t>
            </a:r>
            <a:r>
              <a:rPr lang="pt-BR" sz="2400" dirty="0"/>
              <a:t>.</a:t>
            </a:r>
          </a:p>
          <a:p>
            <a:r>
              <a:rPr lang="pt-BR" sz="2400" dirty="0"/>
              <a:t>Lesões recorrentes, porém persistem há 2 meses, sem cicatrizar.</a:t>
            </a:r>
          </a:p>
          <a:p>
            <a:r>
              <a:rPr lang="pt-BR" sz="2400" dirty="0"/>
              <a:t>Úlceras de fundo limpo, bordas </a:t>
            </a:r>
            <a:r>
              <a:rPr lang="pt-BR" sz="2400" dirty="0" err="1"/>
              <a:t>eritemato</a:t>
            </a:r>
            <a:r>
              <a:rPr lang="pt-BR" sz="2400" dirty="0"/>
              <a:t>-infiltradas.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BF5AFB8-4494-3271-0BBB-889B7A1024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D3CA6038-CFB6-CA0D-E53B-2A7D2FF15572}"/>
              </a:ext>
            </a:extLst>
          </p:cNvPr>
          <p:cNvSpPr/>
          <p:nvPr/>
        </p:nvSpPr>
        <p:spPr>
          <a:xfrm>
            <a:off x="-5641800" y="681037"/>
            <a:ext cx="6480000" cy="6480000"/>
          </a:xfrm>
          <a:prstGeom prst="ellipse">
            <a:avLst/>
          </a:prstGeom>
          <a:noFill/>
          <a:ln w="3048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9" name="Espaço Reservado para Conteúdo 8" descr="Uma imagem contendo no interior, homem, comida, perto&#10;&#10;Descrição gerada automaticamente">
            <a:extLst>
              <a:ext uri="{FF2B5EF4-FFF2-40B4-BE49-F238E27FC236}">
                <a16:creationId xmlns:a16="http://schemas.microsoft.com/office/drawing/2014/main" id="{6739DAA1-B77F-F381-073E-37F2395D1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ipse 11">
            <a:extLst>
              <a:ext uri="{FF2B5EF4-FFF2-40B4-BE49-F238E27FC236}">
                <a16:creationId xmlns:a16="http://schemas.microsoft.com/office/drawing/2014/main" id="{D3CA6038-CFB6-CA0D-E53B-2A7D2FF15572}"/>
              </a:ext>
            </a:extLst>
          </p:cNvPr>
          <p:cNvSpPr/>
          <p:nvPr/>
        </p:nvSpPr>
        <p:spPr>
          <a:xfrm>
            <a:off x="-5641800" y="681037"/>
            <a:ext cx="6480000" cy="6480000"/>
          </a:xfrm>
          <a:prstGeom prst="ellipse">
            <a:avLst/>
          </a:prstGeom>
          <a:noFill/>
          <a:ln w="3048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AFB049-0BDE-53B1-924D-FC5A9F97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Caso 4 – tumor no tórax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19E370C-CCC9-86E5-B052-A40A7469CAA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8" name="Espaço Reservado para Conteúdo 7" descr="Homem com roupa azul&#10;&#10;Descrição gerada automaticamente com confiança média">
            <a:extLst>
              <a:ext uri="{FF2B5EF4-FFF2-40B4-BE49-F238E27FC236}">
                <a16:creationId xmlns:a16="http://schemas.microsoft.com/office/drawing/2014/main" id="{9F6EA7E9-68FA-1090-63A7-7BD9AE04C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  <a:prstGeom prst="rect">
            <a:avLst/>
          </a:prstGeom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5FFD348-9298-651E-01F5-95DE8B05E4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sz="2400" dirty="0"/>
              <a:t>Paciente, 68 anos, feminina.</a:t>
            </a:r>
          </a:p>
          <a:p>
            <a:r>
              <a:rPr lang="pt-BR" sz="2400" dirty="0"/>
              <a:t>Refere surgimento de lesões cutâneas há cerca de 3 meses.</a:t>
            </a:r>
          </a:p>
          <a:p>
            <a:r>
              <a:rPr lang="pt-BR" sz="2400" dirty="0"/>
              <a:t>Massa tumoral medindo 10,0 cm no dorso.</a:t>
            </a:r>
          </a:p>
          <a:p>
            <a:r>
              <a:rPr lang="pt-BR" sz="2400" dirty="0"/>
              <a:t>Exame físico: placas violáceas distribuídas em dorso, membros e mucosa oral.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683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AFB049-0BDE-53B1-924D-FC5A9F97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Caso 5 – Úlceras em nádega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6868EC8-4A41-A64F-3888-C8559676C5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História de transplante hepático há 11 anos.</a:t>
            </a:r>
          </a:p>
          <a:p>
            <a:r>
              <a:rPr lang="pt-BR" sz="2400" dirty="0"/>
              <a:t>Tratamento de CMV há 1 ano, </a:t>
            </a:r>
            <a:r>
              <a:rPr lang="pt-BR" sz="2400" dirty="0" err="1"/>
              <a:t>plaquetose</a:t>
            </a:r>
            <a:r>
              <a:rPr lang="pt-BR" sz="2400" dirty="0"/>
              <a:t> persistente e anemia de longa data.</a:t>
            </a:r>
          </a:p>
          <a:p>
            <a:r>
              <a:rPr lang="pt-BR" sz="2400" dirty="0"/>
              <a:t>Hipóteses de úlcera de pressão, fístulas anais ou úlceras infecciosas (fungo, micobactéria, CMV ou Herpes)</a:t>
            </a:r>
          </a:p>
          <a:p>
            <a:r>
              <a:rPr lang="pt-BR" sz="2400" dirty="0"/>
              <a:t>Realizado biópsia e cultura.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BF5AFB8-4494-3271-0BBB-889B7A1024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9" name="Espaço Reservado para Conteúdo 8" descr="Uma imagem contendo no interior, homem, comida, perto&#10;&#10;Descrição gerada automaticamente">
            <a:extLst>
              <a:ext uri="{FF2B5EF4-FFF2-40B4-BE49-F238E27FC236}">
                <a16:creationId xmlns:a16="http://schemas.microsoft.com/office/drawing/2014/main" id="{6739DAA1-B77F-F381-073E-37F2395D1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0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1B66BAD-3943-8EFD-5A00-423B91E63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Espaço Reservado para Conteúdo 8" descr="Uma imagem contendo bolo, pedaço, chocolate, fatia&#10;&#10;Descrição gerada automaticamente">
            <a:extLst>
              <a:ext uri="{FF2B5EF4-FFF2-40B4-BE49-F238E27FC236}">
                <a16:creationId xmlns:a16="http://schemas.microsoft.com/office/drawing/2014/main" id="{DB912716-0797-91EB-671B-48D4B6A8F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786" y="909000"/>
            <a:ext cx="11138763" cy="5040000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67045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1B66BAD-3943-8EFD-5A00-423B91E63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Imagem em preto e roxo&#10;&#10;Descrição gerada automaticamente com confiança média">
            <a:extLst>
              <a:ext uri="{FF2B5EF4-FFF2-40B4-BE49-F238E27FC236}">
                <a16:creationId xmlns:a16="http://schemas.microsoft.com/office/drawing/2014/main" id="{7BD1F3C5-DDE4-E9F0-94EB-B876493F02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18" y="909000"/>
            <a:ext cx="11138763" cy="5040000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90308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id="{E74BB96F-8F03-8677-E7EB-8E5B6E421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18" y="909000"/>
            <a:ext cx="11138762" cy="5040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77346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4" descr="Padrão do plano de fundo&#10;&#10;Descrição gerada automaticamente">
            <a:extLst>
              <a:ext uri="{FF2B5EF4-FFF2-40B4-BE49-F238E27FC236}">
                <a16:creationId xmlns:a16="http://schemas.microsoft.com/office/drawing/2014/main" id="{797EE465-3AD6-966A-FF42-44E18DF0D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18" y="937341"/>
            <a:ext cx="11138763" cy="5040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62595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C28A7658-143E-E9D5-6B9D-0B62E80AE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Imunohistoquímica</a:t>
            </a:r>
            <a:endParaRPr lang="pt-BR" dirty="0"/>
          </a:p>
        </p:txBody>
      </p:sp>
      <p:pic>
        <p:nvPicPr>
          <p:cNvPr id="17" name="Espaço Reservado para Conteúdo 16" descr="Uma imagem contendo neve, comida, homem, campo&#10;&#10;Descrição gerada automaticamente">
            <a:extLst>
              <a:ext uri="{FF2B5EF4-FFF2-40B4-BE49-F238E27FC236}">
                <a16:creationId xmlns:a16="http://schemas.microsoft.com/office/drawing/2014/main" id="{0588096B-67C4-DEE0-6F22-44CE0D607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186" y="2698169"/>
            <a:ext cx="5760000" cy="2606250"/>
          </a:xfrm>
        </p:spPr>
      </p:pic>
      <p:pic>
        <p:nvPicPr>
          <p:cNvPr id="14" name="Espaço Reservado para Conteúdo 10" descr="Uma imagem contendo comida, segurando, praia, marrom&#10;&#10;Descrição gerada automaticamente">
            <a:extLst>
              <a:ext uri="{FF2B5EF4-FFF2-40B4-BE49-F238E27FC236}">
                <a16:creationId xmlns:a16="http://schemas.microsoft.com/office/drawing/2014/main" id="{68F7096A-4835-2628-4464-02288AB799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86" y="2698169"/>
            <a:ext cx="5760000" cy="2606250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8D2ADC91-E29F-B87D-50DE-5C51FD498781}"/>
              </a:ext>
            </a:extLst>
          </p:cNvPr>
          <p:cNvSpPr txBox="1"/>
          <p:nvPr/>
        </p:nvSpPr>
        <p:spPr>
          <a:xfrm>
            <a:off x="5161893" y="4844144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CD3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7D80725-4E23-FAEC-E2B8-DA7F99087190}"/>
              </a:ext>
            </a:extLst>
          </p:cNvPr>
          <p:cNvSpPr txBox="1"/>
          <p:nvPr/>
        </p:nvSpPr>
        <p:spPr>
          <a:xfrm>
            <a:off x="11235514" y="4844144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CD20</a:t>
            </a:r>
          </a:p>
        </p:txBody>
      </p:sp>
    </p:spTree>
    <p:extLst>
      <p:ext uri="{BB962C8B-B14F-4D97-AF65-F5344CB8AC3E}">
        <p14:creationId xmlns:p14="http://schemas.microsoft.com/office/powerpoint/2010/main" val="365998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Neve em cima&#10;&#10;Descrição gerada automaticamente com confiança média">
            <a:extLst>
              <a:ext uri="{FF2B5EF4-FFF2-40B4-BE49-F238E27FC236}">
                <a16:creationId xmlns:a16="http://schemas.microsoft.com/office/drawing/2014/main" id="{DAB3E99B-6CCF-9E63-8AA2-11061F35D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71" y="775126"/>
            <a:ext cx="5760000" cy="260625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A006C96-3D04-352E-3289-F18D8DE576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C91FB467-F061-65A6-98F3-508BD6FD3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FB1FE06-7CD8-7448-C522-B35C4778EDC3}"/>
              </a:ext>
            </a:extLst>
          </p:cNvPr>
          <p:cNvSpPr txBox="1"/>
          <p:nvPr/>
        </p:nvSpPr>
        <p:spPr>
          <a:xfrm>
            <a:off x="5029200" y="2989606"/>
            <a:ext cx="783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CD15</a:t>
            </a:r>
          </a:p>
        </p:txBody>
      </p:sp>
      <p:pic>
        <p:nvPicPr>
          <p:cNvPr id="8" name="Imagem 7" descr="Uma imagem contendo cachorro, pássaro, pequeno, segurando&#10;&#10;Descrição gerada automaticamente">
            <a:extLst>
              <a:ext uri="{FF2B5EF4-FFF2-40B4-BE49-F238E27FC236}">
                <a16:creationId xmlns:a16="http://schemas.microsoft.com/office/drawing/2014/main" id="{7B9ED39B-5F9A-0BC9-7A58-6B1F7DA7D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629" y="752688"/>
            <a:ext cx="5760000" cy="26062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D14171C-52A6-FFF0-130D-F2422815E68B}"/>
              </a:ext>
            </a:extLst>
          </p:cNvPr>
          <p:cNvSpPr txBox="1"/>
          <p:nvPr/>
        </p:nvSpPr>
        <p:spPr>
          <a:xfrm>
            <a:off x="11070771" y="2989606"/>
            <a:ext cx="783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CD30</a:t>
            </a:r>
          </a:p>
        </p:txBody>
      </p:sp>
      <p:pic>
        <p:nvPicPr>
          <p:cNvPr id="11" name="Imagem 10" descr="Uma imagem contendo comida, no interior, mesa, arroz&#10;&#10;Descrição gerada automaticamente">
            <a:extLst>
              <a:ext uri="{FF2B5EF4-FFF2-40B4-BE49-F238E27FC236}">
                <a16:creationId xmlns:a16="http://schemas.microsoft.com/office/drawing/2014/main" id="{E72099B5-9741-442E-01AB-9E9ACDCDD7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71" y="3577204"/>
            <a:ext cx="5760000" cy="260625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A69CD109-5BB3-8929-415C-72CD0F796AD8}"/>
              </a:ext>
            </a:extLst>
          </p:cNvPr>
          <p:cNvSpPr txBox="1"/>
          <p:nvPr/>
        </p:nvSpPr>
        <p:spPr>
          <a:xfrm>
            <a:off x="4572001" y="5713542"/>
            <a:ext cx="1240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LMP1-EBV</a:t>
            </a:r>
          </a:p>
        </p:txBody>
      </p:sp>
    </p:spTree>
    <p:extLst>
      <p:ext uri="{BB962C8B-B14F-4D97-AF65-F5344CB8AC3E}">
        <p14:creationId xmlns:p14="http://schemas.microsoft.com/office/powerpoint/2010/main" val="255278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ED44B5-02C1-4064-668C-05600012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Q3 – Qual o melhor diagnóstico do presente caso?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2B37B2F3-2D68-17F8-D085-C26F00553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3200" dirty="0"/>
              <a:t>A- Linfoma de células T/NK </a:t>
            </a:r>
            <a:r>
              <a:rPr lang="pt-BR" sz="3200" dirty="0" err="1"/>
              <a:t>extranodal</a:t>
            </a:r>
            <a:endParaRPr lang="pt-BR" sz="3200" dirty="0"/>
          </a:p>
          <a:p>
            <a:pPr>
              <a:lnSpc>
                <a:spcPct val="150000"/>
              </a:lnSpc>
            </a:pPr>
            <a:r>
              <a:rPr lang="pt-BR" sz="3200" dirty="0"/>
              <a:t>B- Linfoma de Hodgkin primário cutâneo</a:t>
            </a:r>
          </a:p>
          <a:p>
            <a:pPr>
              <a:lnSpc>
                <a:spcPct val="150000"/>
              </a:lnSpc>
            </a:pPr>
            <a:r>
              <a:rPr lang="pt-BR" sz="3200" dirty="0"/>
              <a:t>C- Úlcera </a:t>
            </a:r>
            <a:r>
              <a:rPr lang="pt-BR" sz="3200" dirty="0" err="1"/>
              <a:t>mucocutânea</a:t>
            </a:r>
            <a:r>
              <a:rPr lang="pt-BR" sz="3200" dirty="0"/>
              <a:t> positiva para EBV</a:t>
            </a:r>
          </a:p>
          <a:p>
            <a:pPr>
              <a:lnSpc>
                <a:spcPct val="150000"/>
              </a:lnSpc>
            </a:pPr>
            <a:r>
              <a:rPr lang="pt-BR" sz="3200" dirty="0"/>
              <a:t>D- Linfoma difuso de grandes células B, EBV+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DBB7DB-1CC7-72B6-E9CB-F27ECA914A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15331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7613C4E0-0346-5755-7310-59F799E9CE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Úlcera </a:t>
            </a:r>
            <a:r>
              <a:rPr lang="pt-BR" dirty="0" err="1"/>
              <a:t>mucocutânea</a:t>
            </a:r>
            <a:r>
              <a:rPr lang="pt-BR" dirty="0"/>
              <a:t> relacionada ao EBV</a:t>
            </a:r>
          </a:p>
        </p:txBody>
      </p:sp>
      <p:sp>
        <p:nvSpPr>
          <p:cNvPr id="11" name="Subtítulo 10">
            <a:extLst>
              <a:ext uri="{FF2B5EF4-FFF2-40B4-BE49-F238E27FC236}">
                <a16:creationId xmlns:a16="http://schemas.microsoft.com/office/drawing/2014/main" id="{35D8053D-56C6-8093-99BD-067B42D551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54718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230914DA-1DC0-58AB-CC31-A7FC8881E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Introdução</a:t>
            </a:r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75A16419-F829-2220-89CB-3ABEDC411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EBV-MCU termo descrito em 2010 por </a:t>
            </a:r>
            <a:r>
              <a:rPr lang="pt-BR" dirty="0" err="1"/>
              <a:t>Dojcinov</a:t>
            </a:r>
            <a:r>
              <a:rPr lang="pt-BR" dirty="0"/>
              <a:t> et al.</a:t>
            </a:r>
          </a:p>
          <a:p>
            <a:r>
              <a:rPr lang="pt-BR" dirty="0"/>
              <a:t>Desordem </a:t>
            </a:r>
            <a:r>
              <a:rPr lang="pt-BR" dirty="0" err="1"/>
              <a:t>linfoproliferativa</a:t>
            </a:r>
            <a:r>
              <a:rPr lang="pt-BR" dirty="0"/>
              <a:t> relacionada a EBV e associada a diferentes causas de imunossupressão.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Iatrogênica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 err="1"/>
              <a:t>Senecente</a:t>
            </a:r>
            <a:r>
              <a:rPr lang="pt-BR" dirty="0"/>
              <a:t> (</a:t>
            </a:r>
            <a:r>
              <a:rPr lang="pt-BR" dirty="0" err="1"/>
              <a:t>pctes</a:t>
            </a:r>
            <a:r>
              <a:rPr lang="pt-BR" dirty="0"/>
              <a:t> idosos)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Imunodeficiência primária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Pós-transplante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Imunossupressão secundária a neoplasias (ou tratamento das mesma)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8032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0A39F6B-2B2F-7D00-4199-07379ACCA0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Paciente em bom estado, orientada e cooperativa.</a:t>
            </a:r>
          </a:p>
          <a:p>
            <a:r>
              <a:rPr lang="pt-BR" sz="2400" dirty="0"/>
              <a:t>Múltiplas equimoses e hematomas de surgimento espontâneo (~4,0 cm).</a:t>
            </a:r>
          </a:p>
          <a:p>
            <a:r>
              <a:rPr lang="pt-BR" sz="2400" dirty="0"/>
              <a:t>Nega febre e sangramentos.</a:t>
            </a:r>
          </a:p>
          <a:p>
            <a:r>
              <a:rPr lang="fr-FR" sz="2400" dirty="0"/>
              <a:t>Lab (inicial): Hb 11,1  / Ht 31,1% / Leuc 5120 / Neut 3666 / Plaq 223.000.</a:t>
            </a:r>
          </a:p>
          <a:p>
            <a:r>
              <a:rPr lang="it-IT" sz="2400" dirty="0"/>
              <a:t>USG abd esteatose hepatica leve.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219052D-1456-17C7-99A5-772D8BFFB2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75023" y="2122801"/>
            <a:ext cx="3375953" cy="375698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D77A8A-E6E4-32B6-595B-46F70841C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dirty="0"/>
              <a:t>Caso 4 – tumor no tórax</a:t>
            </a:r>
          </a:p>
        </p:txBody>
      </p:sp>
    </p:spTree>
    <p:extLst>
      <p:ext uri="{BB962C8B-B14F-4D97-AF65-F5344CB8AC3E}">
        <p14:creationId xmlns:p14="http://schemas.microsoft.com/office/powerpoint/2010/main" val="2203919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AFB049-0BDE-53B1-924D-FC5A9F97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Manifestações clínicas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08BF0AD-CE34-BA6A-963F-EF5C74FD94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Presença de ulcerações em mucosa oral, cutâneas e do TGI.</a:t>
            </a:r>
          </a:p>
          <a:p>
            <a:r>
              <a:rPr lang="pt-BR" sz="2400" dirty="0"/>
              <a:t>Únicas ou múltiplas.</a:t>
            </a:r>
          </a:p>
          <a:p>
            <a:r>
              <a:rPr lang="pt-BR" sz="2400" dirty="0"/>
              <a:t>Pode haver remissão completa e recorrências.</a:t>
            </a:r>
          </a:p>
          <a:p>
            <a:r>
              <a:rPr lang="pt-BR" sz="2400" dirty="0"/>
              <a:t>Linfadenopatia reacional associada.</a:t>
            </a:r>
          </a:p>
          <a:p>
            <a:endParaRPr lang="pt-BR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35FECF83-CD5E-178D-2EA0-8D5E110C39AC}"/>
              </a:ext>
            </a:extLst>
          </p:cNvPr>
          <p:cNvCxnSpPr>
            <a:cxnSpLocks/>
          </p:cNvCxnSpPr>
          <p:nvPr/>
        </p:nvCxnSpPr>
        <p:spPr>
          <a:xfrm>
            <a:off x="6019800" y="4114800"/>
            <a:ext cx="616915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B447CEA0-E83A-7832-9F99-71A6BDE0AE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787530" y="1690688"/>
            <a:ext cx="3407325" cy="4320000"/>
          </a:xfr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27DEBA5-5408-54BA-9DAB-09D27C7AD884}"/>
              </a:ext>
            </a:extLst>
          </p:cNvPr>
          <p:cNvSpPr txBox="1"/>
          <p:nvPr/>
        </p:nvSpPr>
        <p:spPr>
          <a:xfrm>
            <a:off x="-3048" y="628861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Ikeda T, Sato Y. </a:t>
            </a:r>
            <a:r>
              <a:rPr lang="pt-BR" sz="16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Clinicopathological</a:t>
            </a:r>
            <a:r>
              <a:rPr lang="pt-BR" sz="16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6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analysis</a:t>
            </a:r>
            <a:r>
              <a:rPr lang="pt-BR" sz="16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6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of</a:t>
            </a:r>
            <a:r>
              <a:rPr lang="pt-BR" sz="16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34 </a:t>
            </a:r>
            <a:r>
              <a:rPr lang="pt-BR" sz="16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Japanese</a:t>
            </a:r>
            <a:r>
              <a:rPr lang="pt-BR" sz="16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6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patients</a:t>
            </a:r>
            <a:r>
              <a:rPr lang="pt-BR" sz="16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6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with</a:t>
            </a:r>
            <a:r>
              <a:rPr lang="pt-BR" sz="16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EBV-positive </a:t>
            </a:r>
            <a:r>
              <a:rPr lang="pt-BR" sz="16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mucocutaneous</a:t>
            </a:r>
            <a:r>
              <a:rPr lang="pt-BR" sz="16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6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ulcer</a:t>
            </a:r>
            <a:r>
              <a:rPr lang="pt-BR" sz="16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. </a:t>
            </a:r>
            <a:r>
              <a:rPr lang="pt-BR" sz="16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Mod</a:t>
            </a:r>
            <a:r>
              <a:rPr lang="pt-BR" sz="16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6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Pathol</a:t>
            </a:r>
            <a:r>
              <a:rPr lang="pt-BR" sz="16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. 2020 Dec;33(12):2437-2448.</a:t>
            </a:r>
          </a:p>
          <a:p>
            <a:b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0739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AFB049-0BDE-53B1-924D-FC5A9F97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Manifestações clínicas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35FECF83-CD5E-178D-2EA0-8D5E110C39AC}"/>
              </a:ext>
            </a:extLst>
          </p:cNvPr>
          <p:cNvCxnSpPr>
            <a:cxnSpLocks/>
            <a:endCxn id="14" idx="3"/>
          </p:cNvCxnSpPr>
          <p:nvPr/>
        </p:nvCxnSpPr>
        <p:spPr>
          <a:xfrm>
            <a:off x="-127819" y="4114800"/>
            <a:ext cx="1187094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438043F6-FAE7-009F-987E-D5F4F57FB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873" y="2854800"/>
            <a:ext cx="3120468" cy="2520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59E0C6A0-154A-3AFD-C225-371115B5A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9169" y="2854800"/>
            <a:ext cx="3193954" cy="25200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62486713-0AEE-A669-1651-0CE1183FE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635" y="1690688"/>
            <a:ext cx="33510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2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/>
      </p:transition>
    </mc:Choice>
    <mc:Fallback xmlns="">
      <p:transition spd="slow">
        <p:push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AFB049-0BDE-53B1-924D-FC5A9F97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Diagnóstico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08BF0AD-CE34-BA6A-963F-EF5C74FD94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História clínica apropriada de imunossupressão.</a:t>
            </a:r>
          </a:p>
          <a:p>
            <a:r>
              <a:rPr lang="pt-BR" dirty="0"/>
              <a:t>Surgimento de lesões ulceradas </a:t>
            </a:r>
            <a:r>
              <a:rPr lang="pt-BR" dirty="0" err="1"/>
              <a:t>mucocutâneas</a:t>
            </a:r>
            <a:r>
              <a:rPr lang="pt-BR" dirty="0"/>
              <a:t>.</a:t>
            </a:r>
          </a:p>
          <a:p>
            <a:r>
              <a:rPr lang="pt-BR" dirty="0"/>
              <a:t>Regressão espontânea.</a:t>
            </a:r>
          </a:p>
          <a:p>
            <a:r>
              <a:rPr lang="pt-BR" dirty="0"/>
              <a:t>Estudo histopatológico e </a:t>
            </a:r>
            <a:r>
              <a:rPr lang="pt-BR" dirty="0" err="1"/>
              <a:t>imunohistoquímico</a:t>
            </a:r>
            <a:r>
              <a:rPr lang="pt-BR" dirty="0"/>
              <a:t>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902297F7-F809-9612-528D-A979BFEBBD8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8E0492C-8F69-E4FF-94B0-C38402D24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534" y="4569692"/>
            <a:ext cx="2598645" cy="1508891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97BCC7E-73CF-C3F8-8AA2-5CAA219FB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656" y="1690688"/>
            <a:ext cx="16764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7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AFB049-0BDE-53B1-924D-FC5A9F97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Características Patológicas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08BF0AD-CE34-BA6A-963F-EF5C74FD9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Variável, apresentando 4 subtipos principais: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400" dirty="0"/>
              <a:t>Polimórfico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400" dirty="0"/>
              <a:t>Rico em grandes células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400" dirty="0"/>
              <a:t>Padrão tipo Linfoma de Hodgkin clássico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400" dirty="0"/>
              <a:t>Padrão tipo </a:t>
            </a:r>
            <a:r>
              <a:rPr lang="pt-BR" sz="2400" dirty="0" err="1"/>
              <a:t>Linf</a:t>
            </a:r>
            <a:r>
              <a:rPr lang="pt-BR" sz="2400" dirty="0"/>
              <a:t>. da zona marginal.</a:t>
            </a:r>
          </a:p>
          <a:p>
            <a:pPr marL="514350" indent="-514350">
              <a:buFont typeface="+mj-lt"/>
              <a:buAutoNum type="arabicPeriod"/>
            </a:pPr>
            <a:endParaRPr lang="pt-BR" sz="2400" dirty="0"/>
          </a:p>
          <a:p>
            <a:r>
              <a:rPr lang="pt-BR" sz="2400" dirty="0"/>
              <a:t>Positividade para marcadores de linfócitos B, CD30 e para EBER.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22442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8E63BB-B24F-355C-B07C-EA8B27FE2D92}"/>
              </a:ext>
            </a:extLst>
          </p:cNvPr>
          <p:cNvCxnSpPr>
            <a:cxnSpLocks/>
          </p:cNvCxnSpPr>
          <p:nvPr/>
        </p:nvCxnSpPr>
        <p:spPr>
          <a:xfrm>
            <a:off x="6022848" y="3374923"/>
            <a:ext cx="616915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m 9">
            <a:extLst>
              <a:ext uri="{FF2B5EF4-FFF2-40B4-BE49-F238E27FC236}">
                <a16:creationId xmlns:a16="http://schemas.microsoft.com/office/drawing/2014/main" id="{124E5260-3E47-0AB1-A4C3-9EFE98BD0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749" y="335012"/>
            <a:ext cx="4168501" cy="618797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B893AEF-0A70-F174-B39D-E13552683816}"/>
              </a:ext>
            </a:extLst>
          </p:cNvPr>
          <p:cNvSpPr txBox="1"/>
          <p:nvPr/>
        </p:nvSpPr>
        <p:spPr>
          <a:xfrm>
            <a:off x="-3048" y="628861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Ikeda T, Sato Y. </a:t>
            </a:r>
            <a:r>
              <a:rPr lang="pt-BR" sz="16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Clinicopathological</a:t>
            </a:r>
            <a:r>
              <a:rPr lang="pt-BR" sz="16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6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analysis</a:t>
            </a:r>
            <a:r>
              <a:rPr lang="pt-BR" sz="16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6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of</a:t>
            </a:r>
            <a:r>
              <a:rPr lang="pt-BR" sz="16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34 </a:t>
            </a:r>
            <a:r>
              <a:rPr lang="pt-BR" sz="16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Japanese</a:t>
            </a:r>
            <a:r>
              <a:rPr lang="pt-BR" sz="16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6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patients</a:t>
            </a:r>
            <a:r>
              <a:rPr lang="pt-BR" sz="16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6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with</a:t>
            </a:r>
            <a:r>
              <a:rPr lang="pt-BR" sz="16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EBV-positive </a:t>
            </a:r>
            <a:r>
              <a:rPr lang="pt-BR" sz="16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mucocutaneous</a:t>
            </a:r>
            <a:r>
              <a:rPr lang="pt-BR" sz="16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6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ulcer</a:t>
            </a:r>
            <a:r>
              <a:rPr lang="pt-BR" sz="16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. </a:t>
            </a:r>
            <a:r>
              <a:rPr lang="pt-BR" sz="16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Mod</a:t>
            </a:r>
            <a:r>
              <a:rPr lang="pt-BR" sz="16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16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Pathol</a:t>
            </a:r>
            <a:r>
              <a:rPr lang="pt-BR" sz="16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. 2020 Dec;33(12):2437-2448.</a:t>
            </a:r>
          </a:p>
          <a:p>
            <a:br>
              <a:rPr lang="pt-BR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841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8E63BB-B24F-355C-B07C-EA8B27FE2D92}"/>
              </a:ext>
            </a:extLst>
          </p:cNvPr>
          <p:cNvCxnSpPr>
            <a:cxnSpLocks/>
            <a:endCxn id="7" idx="3"/>
          </p:cNvCxnSpPr>
          <p:nvPr/>
        </p:nvCxnSpPr>
        <p:spPr>
          <a:xfrm flipV="1">
            <a:off x="6022848" y="3374922"/>
            <a:ext cx="4739104" cy="1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0D6A1D5-A59A-F080-276A-DB1A580D5CD6}"/>
              </a:ext>
            </a:extLst>
          </p:cNvPr>
          <p:cNvCxnSpPr>
            <a:cxnSpLocks/>
          </p:cNvCxnSpPr>
          <p:nvPr/>
        </p:nvCxnSpPr>
        <p:spPr>
          <a:xfrm>
            <a:off x="0" y="3374923"/>
            <a:ext cx="616915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3C2EB78B-657A-A07C-BFA2-B6A9CE699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048" y="1995583"/>
            <a:ext cx="4061812" cy="275867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DE81035-9AEA-1C95-A824-936CAEEFC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554" y="871535"/>
            <a:ext cx="4130398" cy="50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9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/>
      </p:transition>
    </mc:Choice>
    <mc:Fallback xmlns="">
      <p:transition spd="slow">
        <p:push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AFB049-0BDE-53B1-924D-FC5A9F97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Lesões em mucosa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08BF0AD-CE34-BA6A-963F-EF5C74FD94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Mulher, 60 anos, histórico de lesão ulcerada orofaríngea de aproximadamente três meses.</a:t>
            </a:r>
          </a:p>
          <a:p>
            <a:pPr algn="l"/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Nenhum outro órgão, exceto a mucosa oral, foi envolvido.</a:t>
            </a:r>
          </a:p>
          <a:p>
            <a:r>
              <a:rPr lang="pt-BR" dirty="0"/>
              <a:t>IHQ positivo para CD20, PAX5, MUM1, CD30, EBV-LMP1 e EBER.</a:t>
            </a:r>
            <a:br>
              <a:rPr lang="pt-BR" dirty="0"/>
            </a:b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3" name="Espaço Reservado para Conteúdo 2">
            <a:extLst>
              <a:ext uri="{FF2B5EF4-FFF2-40B4-BE49-F238E27FC236}">
                <a16:creationId xmlns:a16="http://schemas.microsoft.com/office/drawing/2014/main" id="{1A558481-699B-8FD1-915A-CE11CEF816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989705F-389F-6D0B-9B5E-E605CDE4A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4563"/>
            <a:ext cx="5803200" cy="43524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240C5E8-1003-D8C9-A0A4-5B630D7600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4563"/>
            <a:ext cx="5803200" cy="43524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741EC4B-89A9-1336-8A34-C636D61B66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00" y="3251243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4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5813CA2-4193-3EAB-22AE-A9AB5827B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Resumo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B9B14CBA-4AE4-CE69-0623-1A37A5268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As causas de EBVMCU estão relacionadas a imunossupressão e devem ser suspeitadas neste contexto.</a:t>
            </a:r>
          </a:p>
          <a:p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Lesões cutâneas, mucosas e do TGI ulceradas.</a:t>
            </a:r>
          </a:p>
          <a:p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A correlação </a:t>
            </a:r>
            <a:r>
              <a:rPr lang="pt-B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clinicopatológica</a:t>
            </a:r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é vital para identificar EBVMCU, </a:t>
            </a:r>
            <a:r>
              <a:rPr lang="pt-B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Ex</a:t>
            </a:r>
            <a:r>
              <a:rPr lang="pt-B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: casos de associação a metotrexato, a estratégia inicial de tratamento é a retirada do metotrexato sem a necessidade de terapia sistêmica imediata.</a:t>
            </a:r>
            <a:endParaRPr lang="pt-BR" dirty="0"/>
          </a:p>
          <a:p>
            <a:r>
              <a:rPr lang="pt-BR" dirty="0"/>
              <a:t>As distinções baseadas apenas em achados patológicos podem ser extremamente difíceis devido à sobreposição considerável na morfologia e no </a:t>
            </a:r>
            <a:r>
              <a:rPr lang="pt-BR" dirty="0" err="1"/>
              <a:t>imunofenótipo</a:t>
            </a:r>
            <a:r>
              <a:rPr lang="pt-BR" dirty="0"/>
              <a:t>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75258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obrigado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12" y="4038600"/>
            <a:ext cx="5239976" cy="413959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0D70CC8-D4CA-D986-7570-FAE0DF341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795" y="5209238"/>
            <a:ext cx="1560410" cy="661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126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47D77A8A-E6E4-32B6-595B-46F70841C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Caso 4 – tumor no tórax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0A39F6B-2B2F-7D00-4199-07379ACCA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TC (3 meses depois) </a:t>
            </a:r>
            <a:r>
              <a:rPr lang="pt-BR" dirty="0" err="1"/>
              <a:t>Linfonodomegalias</a:t>
            </a:r>
            <a:r>
              <a:rPr lang="pt-BR" dirty="0"/>
              <a:t> em cadeia axilar à esquerda, medindo até 2,6 x 2,1 cm. Formação nodular </a:t>
            </a:r>
            <a:r>
              <a:rPr lang="pt-BR" dirty="0" err="1"/>
              <a:t>isodensa</a:t>
            </a:r>
            <a:r>
              <a:rPr lang="pt-BR" dirty="0"/>
              <a:t> localizada no subcutâneo da região dorsal esquerda, com realce pelo meio de contraste, medindo 6,5 x 3,5 cm.</a:t>
            </a:r>
            <a:endParaRPr lang="it-IT" dirty="0"/>
          </a:p>
          <a:p>
            <a:r>
              <a:rPr lang="it-IT" dirty="0"/>
              <a:t>Lab (3 meses): Hb 7,6 Ht 23; Leuco 11450; Plaq 9000.</a:t>
            </a:r>
          </a:p>
          <a:p>
            <a:r>
              <a:rPr lang="it-IT" dirty="0"/>
              <a:t>Decidido pela bx de pele.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561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>
            <a:extLst>
              <a:ext uri="{FF2B5EF4-FFF2-40B4-BE49-F238E27FC236}">
                <a16:creationId xmlns:a16="http://schemas.microsoft.com/office/drawing/2014/main" id="{4690C66D-3C02-76D7-15F8-2E31F5CBF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6" name="Espaço Reservado para Conteúdo 15" descr="Mapa&#10;&#10;Descrição gerada automaticamente">
            <a:extLst>
              <a:ext uri="{FF2B5EF4-FFF2-40B4-BE49-F238E27FC236}">
                <a16:creationId xmlns:a16="http://schemas.microsoft.com/office/drawing/2014/main" id="{84BD0470-0CDB-7732-6D30-A832778BC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223" y="189000"/>
            <a:ext cx="7561553" cy="6480000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1DF8C69-A1C7-0A66-C385-D1C8718357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4314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>
            <a:extLst>
              <a:ext uri="{FF2B5EF4-FFF2-40B4-BE49-F238E27FC236}">
                <a16:creationId xmlns:a16="http://schemas.microsoft.com/office/drawing/2014/main" id="{4690C66D-3C02-76D7-15F8-2E31F5CBF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1DF8C69-A1C7-0A66-C385-D1C87183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6" name="Espaço Reservado para Conteúdo 5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68C7C2EC-02A5-E9BE-A720-84D2393000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6" y="659860"/>
            <a:ext cx="6120000" cy="2769140"/>
          </a:xfrm>
        </p:spPr>
      </p:pic>
      <p:pic>
        <p:nvPicPr>
          <p:cNvPr id="11" name="Imagem 10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630E7C13-6B22-0165-D02F-5CD3DE90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856" y="3723734"/>
            <a:ext cx="6120000" cy="276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2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cido com desenho&#10;&#10;Descrição gerada automaticamente">
            <a:extLst>
              <a:ext uri="{FF2B5EF4-FFF2-40B4-BE49-F238E27FC236}">
                <a16:creationId xmlns:a16="http://schemas.microsoft.com/office/drawing/2014/main" id="{61411B12-A67E-955A-B3B8-DF12696FD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19" y="909000"/>
            <a:ext cx="11138762" cy="5040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A006C96-3D04-352E-3289-F18D8DE576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80818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 descr="Tecido com flores&#10;&#10;Descrição gerada automaticamente com confiança média">
            <a:extLst>
              <a:ext uri="{FF2B5EF4-FFF2-40B4-BE49-F238E27FC236}">
                <a16:creationId xmlns:a16="http://schemas.microsoft.com/office/drawing/2014/main" id="{8E1F12FF-A6EA-794B-DA9C-09E50BC77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19" y="909000"/>
            <a:ext cx="11138762" cy="5040000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A006C96-3D04-352E-3289-F18D8DE576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7" name="Imagem 6" descr="Padrão do plano de fundo&#10;&#10;Descrição gerada automaticamente com confiança média">
            <a:extLst>
              <a:ext uri="{FF2B5EF4-FFF2-40B4-BE49-F238E27FC236}">
                <a16:creationId xmlns:a16="http://schemas.microsoft.com/office/drawing/2014/main" id="{A155D183-596E-6E5C-FAE0-C95033F72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19" y="937341"/>
            <a:ext cx="11138762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0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0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1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2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3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2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5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6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7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8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9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Props1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D61D61EE-FD83-4755-80A0-77E902B400BA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2E56478B-2D16-47C8-93C8-D9F22024976A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64409CB1-79E8-4255-B6EF-4156EC6241EA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F8265A2C-1BFE-4CC1-B1B6-583419FE89C1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BE479D02-D99C-4015-B38F-05746C1EA11D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3497</TotalTime>
  <Words>1692</Words>
  <Application>Microsoft Office PowerPoint</Application>
  <PresentationFormat>Widescreen</PresentationFormat>
  <Paragraphs>173</Paragraphs>
  <Slides>48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56" baseType="lpstr">
      <vt:lpstr>Aptos</vt:lpstr>
      <vt:lpstr>Aptos Display</vt:lpstr>
      <vt:lpstr>Arial</vt:lpstr>
      <vt:lpstr>BlinkMacSystemFont</vt:lpstr>
      <vt:lpstr>Calibri Bold</vt:lpstr>
      <vt:lpstr>Söhne</vt:lpstr>
      <vt:lpstr>ui-sans-serif</vt:lpstr>
      <vt:lpstr>Tema do Office</vt:lpstr>
      <vt:lpstr>Seminário de lâminas dermatopatologia</vt:lpstr>
      <vt:lpstr>Declaração de Conflito de Interesse</vt:lpstr>
      <vt:lpstr>Caso 4 – tumor no tórax</vt:lpstr>
      <vt:lpstr>Caso 4 – tumor no tórax</vt:lpstr>
      <vt:lpstr>Caso 4 – tumor no tórax</vt:lpstr>
      <vt:lpstr>Apresentação do PowerPoint</vt:lpstr>
      <vt:lpstr>Apresentação do PowerPoint</vt:lpstr>
      <vt:lpstr>Apresentação do PowerPoint</vt:lpstr>
      <vt:lpstr>Apresentação do PowerPoint</vt:lpstr>
      <vt:lpstr>Q1 – Qual dos seguintes painéis de IHQ melhor auxilia no diagnóstico?</vt:lpstr>
      <vt:lpstr>Imunohistoquímica</vt:lpstr>
      <vt:lpstr>Apresentação do PowerPoint</vt:lpstr>
      <vt:lpstr>Apresentação do PowerPoint</vt:lpstr>
      <vt:lpstr>Neoplasia de Células Dendríticas Blásticas Plasmocitoides (BPDCN)</vt:lpstr>
      <vt:lpstr>Introdução</vt:lpstr>
      <vt:lpstr>Manifestações Clínicas</vt:lpstr>
      <vt:lpstr>Manifestações Clínicas  Cutâneas</vt:lpstr>
      <vt:lpstr>Manifestações Clínicas</vt:lpstr>
      <vt:lpstr>Apresentação do PowerPoint</vt:lpstr>
      <vt:lpstr>Diagnóstico</vt:lpstr>
      <vt:lpstr>Q2 – Qual dos seguintes diagnósticos diferenciais mais se assemelha a casos de BPDCN?</vt:lpstr>
      <vt:lpstr>Características Patológicas</vt:lpstr>
      <vt:lpstr>Diagnóstico diferencial - clínico</vt:lpstr>
      <vt:lpstr>Diagnóstico diferencial - histopatológico</vt:lpstr>
      <vt:lpstr>Apresentação do PowerPoint</vt:lpstr>
      <vt:lpstr>Tratamento</vt:lpstr>
      <vt:lpstr>Resumo</vt:lpstr>
      <vt:lpstr>Apresentação do PowerPoint</vt:lpstr>
      <vt:lpstr>Caso 5 – Úlceras em nádega</vt:lpstr>
      <vt:lpstr>Caso 5 – Úlceras em nádega</vt:lpstr>
      <vt:lpstr>Apresentação do PowerPoint</vt:lpstr>
      <vt:lpstr>Apresentação do PowerPoint</vt:lpstr>
      <vt:lpstr>Apresentação do PowerPoint</vt:lpstr>
      <vt:lpstr>Apresentação do PowerPoint</vt:lpstr>
      <vt:lpstr>Imunohistoquímica</vt:lpstr>
      <vt:lpstr>Apresentação do PowerPoint</vt:lpstr>
      <vt:lpstr>Q3 – Qual o melhor diagnóstico do presente caso?</vt:lpstr>
      <vt:lpstr>Úlcera mucocutânea relacionada ao EBV</vt:lpstr>
      <vt:lpstr>Introdução</vt:lpstr>
      <vt:lpstr>Manifestações clínicas</vt:lpstr>
      <vt:lpstr>Manifestações clínicas</vt:lpstr>
      <vt:lpstr>Diagnóstico</vt:lpstr>
      <vt:lpstr>Características Patológicas</vt:lpstr>
      <vt:lpstr>Apresentação do PowerPoint</vt:lpstr>
      <vt:lpstr>Apresentação do PowerPoint</vt:lpstr>
      <vt:lpstr>Lesões em mucosa</vt:lpstr>
      <vt:lpstr>Resumo</vt:lpstr>
      <vt:lpstr>obrigado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Igor Santos Costa</dc:creator>
  <cp:lastModifiedBy>CN</cp:lastModifiedBy>
  <cp:revision>19</cp:revision>
  <dcterms:created xsi:type="dcterms:W3CDTF">2024-05-20T00:32:12Z</dcterms:created>
  <dcterms:modified xsi:type="dcterms:W3CDTF">2024-05-31T13:31:30Z</dcterms:modified>
</cp:coreProperties>
</file>